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5" r:id="rId2"/>
    <p:sldId id="4697" r:id="rId3"/>
    <p:sldId id="742" r:id="rId4"/>
    <p:sldId id="729" r:id="rId5"/>
    <p:sldId id="4755" r:id="rId6"/>
    <p:sldId id="4757" r:id="rId7"/>
    <p:sldId id="4756" r:id="rId8"/>
    <p:sldId id="4709" r:id="rId9"/>
    <p:sldId id="457" r:id="rId10"/>
    <p:sldId id="4749" r:id="rId11"/>
    <p:sldId id="748" r:id="rId12"/>
  </p:sldIdLst>
  <p:sldSz cx="12192000" cy="6858000"/>
  <p:notesSz cx="6797675" cy="9928225"/>
  <p:embeddedFontLst>
    <p:embeddedFont>
      <p:font typeface="方正兰亭黑简体" panose="02010600030101010101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HelveticaNeueLT Pro 67 MdCn" panose="020B0606030502030204" charset="0"/>
      <p:regular r:id="rId22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412">
          <p15:clr>
            <a:srgbClr val="A4A3A4"/>
          </p15:clr>
        </p15:guide>
        <p15:guide id="3" pos="3918">
          <p15:clr>
            <a:srgbClr val="A4A3A4"/>
          </p15:clr>
        </p15:guide>
        <p15:guide id="4" pos="3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04F"/>
    <a:srgbClr val="E8AF00"/>
    <a:srgbClr val="FCB424"/>
    <a:srgbClr val="0195E1"/>
    <a:srgbClr val="FF6D70"/>
    <a:srgbClr val="FF7C80"/>
    <a:srgbClr val="FF0066"/>
    <a:srgbClr val="E31E14"/>
    <a:srgbClr val="E01E14"/>
    <a:srgbClr val="E77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1"/>
    <p:restoredTop sz="91895" autoAdjust="0"/>
  </p:normalViewPr>
  <p:slideViewPr>
    <p:cSldViewPr snapToGrid="0" showGuides="1">
      <p:cViewPr varScale="1">
        <p:scale>
          <a:sx n="89" d="100"/>
          <a:sy n="89" d="100"/>
        </p:scale>
        <p:origin x="68" y="92"/>
      </p:cViewPr>
      <p:guideLst>
        <p:guide orient="horz" pos="2778"/>
        <p:guide orient="horz" pos="412"/>
        <p:guide pos="3918"/>
        <p:guide pos="324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21" cy="498119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262" y="1"/>
            <a:ext cx="2945521" cy="498119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87"/>
            <a:ext cx="2945521" cy="49811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262" y="9429787"/>
            <a:ext cx="2945521" cy="49811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defTabSz="920891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13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defTabSz="920891">
              <a:defRPr/>
            </a:pPr>
            <a:fld id="{0B64456E-E738-4725-9D5A-7F35852C6C44}" type="datetimeFigureOut">
              <a:rPr lang="zh-CN" altLang="en-US" smtClean="0"/>
              <a:pPr defTabSz="920891">
                <a:defRPr/>
              </a:pPr>
              <a:t>2020/11/17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marL="0" marR="0" lvl="0" indent="0" algn="l" defTabSz="9208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marL="0" marR="0" lvl="0" indent="0" algn="l" defTabSz="9208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60765" marR="0" lvl="1" indent="0" algn="l" defTabSz="9208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20891" marR="0" lvl="2" indent="0" algn="l" defTabSz="9208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81656" marR="0" lvl="3" indent="0" algn="l" defTabSz="9208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42422" marR="0" lvl="4" indent="0" algn="l" defTabSz="9208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defTabSz="920891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5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08" tIns="46054" rIns="92108" bIns="46054" anchor="b"/>
          <a:lstStyle/>
          <a:p>
            <a:pPr lvl="0" algn="r" eaLnBrk="1" hangingPunct="1"/>
            <a:fld id="{9A0DB2DC-4C9A-4742-B13C-FB6460FD3503}" type="slidenum">
              <a:rPr lang="zh-CN" altLang="en-US" dirty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/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08" tIns="46054" rIns="92108" bIns="46054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2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08" tIns="46054" rIns="92108" bIns="46054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6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9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08" tIns="46054" rIns="92108" bIns="46054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7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8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08" tIns="46054" rIns="92108" bIns="46054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9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2108" tIns="46054" rIns="92108" bIns="46054" anchor="t"/>
          <a:lstStyle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08" tIns="46054" rIns="92108" bIns="46054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10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F285A2-4070-4FA8-8A81-9F652EDA1B12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2020/11/17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8328025" y="6449691"/>
            <a:ext cx="3636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b="1" kern="1200" cap="none" spc="2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UMVA </a:t>
            </a:r>
            <a:r>
              <a:rPr kumimoji="0" lang="en-US" altLang="zh-CN" sz="900" b="1" kern="1200" cap="none" spc="2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INFORMATION TECHNOLOGY (NINGBO) </a:t>
            </a:r>
            <a:r>
              <a:rPr kumimoji="0" lang="zh-CN" altLang="en-US" sz="900" b="1" kern="1200" cap="none" spc="2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CO</a:t>
            </a:r>
            <a:r>
              <a:rPr kumimoji="0" lang="zh-CN" altLang="en-US" sz="900" b="1" kern="1200" cap="none" spc="2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., LTD.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0" descr="22222.png"/>
          <p:cNvPicPr>
            <a:picLocks noChangeAspect="1"/>
          </p:cNvPicPr>
          <p:nvPr/>
        </p:nvPicPr>
        <p:blipFill rotWithShape="1">
          <a:blip r:embed="rId8"/>
          <a:srcRect r="4137"/>
          <a:stretch>
            <a:fillRect/>
          </a:stretch>
        </p:blipFill>
        <p:spPr>
          <a:xfrm>
            <a:off x="4014788" y="1271588"/>
            <a:ext cx="8177212" cy="432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PA_矩形 8"/>
          <p:cNvSpPr/>
          <p:nvPr>
            <p:custDataLst>
              <p:tags r:id="rId1"/>
            </p:custDataLst>
          </p:nvPr>
        </p:nvSpPr>
        <p:spPr>
          <a:xfrm>
            <a:off x="-30161" y="1271588"/>
            <a:ext cx="5541962" cy="4314825"/>
          </a:xfrm>
          <a:custGeom>
            <a:avLst/>
            <a:gdLst>
              <a:gd name="connsiteX0" fmla="*/ 0 w 6984776"/>
              <a:gd name="connsiteY0" fmla="*/ 0 h 3744416"/>
              <a:gd name="connsiteX1" fmla="*/ 6984776 w 6984776"/>
              <a:gd name="connsiteY1" fmla="*/ 0 h 3744416"/>
              <a:gd name="connsiteX2" fmla="*/ 6984776 w 6984776"/>
              <a:gd name="connsiteY2" fmla="*/ 3744416 h 3744416"/>
              <a:gd name="connsiteX3" fmla="*/ 0 w 6984776"/>
              <a:gd name="connsiteY3" fmla="*/ 3744416 h 3744416"/>
              <a:gd name="connsiteX4" fmla="*/ 0 w 6984776"/>
              <a:gd name="connsiteY4" fmla="*/ 0 h 3744416"/>
              <a:gd name="connsiteX0-1" fmla="*/ 0 w 6984776"/>
              <a:gd name="connsiteY0-2" fmla="*/ 0 h 3744416"/>
              <a:gd name="connsiteX1-3" fmla="*/ 6984776 w 6984776"/>
              <a:gd name="connsiteY1-4" fmla="*/ 0 h 3744416"/>
              <a:gd name="connsiteX2-5" fmla="*/ 5607389 w 6984776"/>
              <a:gd name="connsiteY2-6" fmla="*/ 3744416 h 3744416"/>
              <a:gd name="connsiteX3-7" fmla="*/ 0 w 6984776"/>
              <a:gd name="connsiteY3-8" fmla="*/ 3744416 h 3744416"/>
              <a:gd name="connsiteX4-9" fmla="*/ 0 w 6984776"/>
              <a:gd name="connsiteY4-10" fmla="*/ 0 h 3744416"/>
              <a:gd name="connsiteX0-1-1" fmla="*/ 0 w 6984776"/>
              <a:gd name="connsiteY0-2-2" fmla="*/ 0 h 3744416"/>
              <a:gd name="connsiteX1-3-3" fmla="*/ 6984776 w 6984776"/>
              <a:gd name="connsiteY1-4-4" fmla="*/ 0 h 3744416"/>
              <a:gd name="connsiteX2-5-5" fmla="*/ 4882357 w 6984776"/>
              <a:gd name="connsiteY2-6-6" fmla="*/ 3726131 h 3744416"/>
              <a:gd name="connsiteX3-7-7" fmla="*/ 0 w 6984776"/>
              <a:gd name="connsiteY3-8-8" fmla="*/ 3744416 h 3744416"/>
              <a:gd name="connsiteX4-9-9" fmla="*/ 0 w 6984776"/>
              <a:gd name="connsiteY4-10-10" fmla="*/ 0 h 3744416"/>
              <a:gd name="connsiteX0-11" fmla="*/ 0 w 6984776"/>
              <a:gd name="connsiteY0-12" fmla="*/ 0 h 3744416"/>
              <a:gd name="connsiteX1-13" fmla="*/ 6984776 w 6984776"/>
              <a:gd name="connsiteY1-14" fmla="*/ 0 h 3744416"/>
              <a:gd name="connsiteX2-15" fmla="*/ 4544009 w 6984776"/>
              <a:gd name="connsiteY2-16" fmla="*/ 3707847 h 3744416"/>
              <a:gd name="connsiteX3-17" fmla="*/ 0 w 6984776"/>
              <a:gd name="connsiteY3-18" fmla="*/ 3744416 h 3744416"/>
              <a:gd name="connsiteX4-19" fmla="*/ 0 w 6984776"/>
              <a:gd name="connsiteY4-20" fmla="*/ 0 h 3744416"/>
              <a:gd name="connsiteX0-21" fmla="*/ 0 w 6694764"/>
              <a:gd name="connsiteY0-22" fmla="*/ 0 h 3744416"/>
              <a:gd name="connsiteX1-23" fmla="*/ 6694764 w 6694764"/>
              <a:gd name="connsiteY1-24" fmla="*/ 18284 h 3744416"/>
              <a:gd name="connsiteX2-25" fmla="*/ 4544009 w 6694764"/>
              <a:gd name="connsiteY2-26" fmla="*/ 3707847 h 3744416"/>
              <a:gd name="connsiteX3-27" fmla="*/ 0 w 6694764"/>
              <a:gd name="connsiteY3-28" fmla="*/ 3744416 h 3744416"/>
              <a:gd name="connsiteX4-29" fmla="*/ 0 w 6694764"/>
              <a:gd name="connsiteY4-30" fmla="*/ 0 h 3744416"/>
              <a:gd name="connsiteX0-31" fmla="*/ 0 w 6622260"/>
              <a:gd name="connsiteY0-32" fmla="*/ 0 h 3744416"/>
              <a:gd name="connsiteX1-33" fmla="*/ 6622260 w 6622260"/>
              <a:gd name="connsiteY1-34" fmla="*/ 18284 h 3744416"/>
              <a:gd name="connsiteX2-35" fmla="*/ 4544009 w 6622260"/>
              <a:gd name="connsiteY2-36" fmla="*/ 3707847 h 3744416"/>
              <a:gd name="connsiteX3-37" fmla="*/ 0 w 6622260"/>
              <a:gd name="connsiteY3-38" fmla="*/ 3744416 h 3744416"/>
              <a:gd name="connsiteX4-39" fmla="*/ 0 w 6622260"/>
              <a:gd name="connsiteY4-40" fmla="*/ 0 h 3744416"/>
              <a:gd name="connsiteX0-41" fmla="*/ 0 w 6622260"/>
              <a:gd name="connsiteY0-42" fmla="*/ 0 h 3744416"/>
              <a:gd name="connsiteX1-43" fmla="*/ 6622260 w 6622260"/>
              <a:gd name="connsiteY1-44" fmla="*/ 18284 h 3744416"/>
              <a:gd name="connsiteX2-45" fmla="*/ 4326500 w 6622260"/>
              <a:gd name="connsiteY2-46" fmla="*/ 3707847 h 3744416"/>
              <a:gd name="connsiteX3-47" fmla="*/ 0 w 6622260"/>
              <a:gd name="connsiteY3-48" fmla="*/ 3744416 h 3744416"/>
              <a:gd name="connsiteX4-49" fmla="*/ 0 w 6622260"/>
              <a:gd name="connsiteY4-50" fmla="*/ 0 h 3744416"/>
              <a:gd name="connsiteX0-51" fmla="*/ 0 w 6743098"/>
              <a:gd name="connsiteY0-52" fmla="*/ 0 h 3744416"/>
              <a:gd name="connsiteX1-53" fmla="*/ 6743098 w 6743098"/>
              <a:gd name="connsiteY1-54" fmla="*/ 33757 h 3744416"/>
              <a:gd name="connsiteX2-55" fmla="*/ 4326500 w 6743098"/>
              <a:gd name="connsiteY2-56" fmla="*/ 3707847 h 3744416"/>
              <a:gd name="connsiteX3-57" fmla="*/ 0 w 6743098"/>
              <a:gd name="connsiteY3-58" fmla="*/ 3744416 h 3744416"/>
              <a:gd name="connsiteX4-59" fmla="*/ 0 w 6743098"/>
              <a:gd name="connsiteY4-60" fmla="*/ 0 h 3744416"/>
              <a:gd name="connsiteX0-61" fmla="*/ 0 w 6743098"/>
              <a:gd name="connsiteY0-62" fmla="*/ 0 h 3707847"/>
              <a:gd name="connsiteX1-63" fmla="*/ 6743098 w 6743098"/>
              <a:gd name="connsiteY1-64" fmla="*/ 33757 h 3707847"/>
              <a:gd name="connsiteX2-65" fmla="*/ 4326500 w 6743098"/>
              <a:gd name="connsiteY2-66" fmla="*/ 3707847 h 3707847"/>
              <a:gd name="connsiteX3-67" fmla="*/ 0 w 6743098"/>
              <a:gd name="connsiteY3-68" fmla="*/ 3682525 h 3707847"/>
              <a:gd name="connsiteX4-69" fmla="*/ 0 w 6743098"/>
              <a:gd name="connsiteY4-70" fmla="*/ 0 h 3707847"/>
              <a:gd name="connsiteX0-71" fmla="*/ 48335 w 6791433"/>
              <a:gd name="connsiteY0-72" fmla="*/ 0 h 3713471"/>
              <a:gd name="connsiteX1-73" fmla="*/ 6791433 w 6791433"/>
              <a:gd name="connsiteY1-74" fmla="*/ 33757 h 3713471"/>
              <a:gd name="connsiteX2-75" fmla="*/ 4374835 w 6791433"/>
              <a:gd name="connsiteY2-76" fmla="*/ 3707847 h 3713471"/>
              <a:gd name="connsiteX3-77" fmla="*/ 0 w 6791433"/>
              <a:gd name="connsiteY3-78" fmla="*/ 3713471 h 3713471"/>
              <a:gd name="connsiteX4-79" fmla="*/ 48335 w 6791433"/>
              <a:gd name="connsiteY4-80" fmla="*/ 0 h 3713471"/>
              <a:gd name="connsiteX0-1-1-1" fmla="*/ 48335 w 6791433"/>
              <a:gd name="connsiteY0-2-2-2" fmla="*/ 0 h 3713471"/>
              <a:gd name="connsiteX1-3-3-3" fmla="*/ 6791433 w 6791433"/>
              <a:gd name="connsiteY1-4-4-4" fmla="*/ 33757 h 3713471"/>
              <a:gd name="connsiteX2-5-5-5" fmla="*/ 4879118 w 6791433"/>
              <a:gd name="connsiteY2-6-6-6" fmla="*/ 3707847 h 3713471"/>
              <a:gd name="connsiteX3-7-7-7" fmla="*/ 0 w 6791433"/>
              <a:gd name="connsiteY3-8-8-8" fmla="*/ 3713471 h 3713471"/>
              <a:gd name="connsiteX4-9-9-9" fmla="*/ 48335 w 6791433"/>
              <a:gd name="connsiteY4-10-10-10" fmla="*/ 0 h 3713471"/>
              <a:gd name="connsiteX0-11-11" fmla="*/ 48335 w 7219598"/>
              <a:gd name="connsiteY0-12-12" fmla="*/ 0 h 3713471"/>
              <a:gd name="connsiteX1-13-13" fmla="*/ 7219598 w 7219598"/>
              <a:gd name="connsiteY1-14-14" fmla="*/ 39849 h 3713471"/>
              <a:gd name="connsiteX2-15-15" fmla="*/ 4879118 w 7219598"/>
              <a:gd name="connsiteY2-16-16" fmla="*/ 3707847 h 3713471"/>
              <a:gd name="connsiteX3-17-17" fmla="*/ 0 w 7219598"/>
              <a:gd name="connsiteY3-18-18" fmla="*/ 3713471 h 3713471"/>
              <a:gd name="connsiteX4-19-19" fmla="*/ 48335 w 7219598"/>
              <a:gd name="connsiteY4-20-20" fmla="*/ 0 h 3713471"/>
              <a:gd name="connsiteX0-21-21" fmla="*/ 48335 w 7343289"/>
              <a:gd name="connsiteY0-22-22" fmla="*/ 0 h 3713471"/>
              <a:gd name="connsiteX1-23-23" fmla="*/ 7343289 w 7343289"/>
              <a:gd name="connsiteY1-24-24" fmla="*/ 3297 h 3713471"/>
              <a:gd name="connsiteX2-25-25" fmla="*/ 4879118 w 7343289"/>
              <a:gd name="connsiteY2-26-26" fmla="*/ 3707847 h 3713471"/>
              <a:gd name="connsiteX3-27-27" fmla="*/ 0 w 7343289"/>
              <a:gd name="connsiteY3-28-28" fmla="*/ 3713471 h 3713471"/>
              <a:gd name="connsiteX4-29-29" fmla="*/ 48335 w 7343289"/>
              <a:gd name="connsiteY4-30-30" fmla="*/ 0 h 3713471"/>
              <a:gd name="connsiteX0-31-31" fmla="*/ 48335 w 7343289"/>
              <a:gd name="connsiteY0-32-32" fmla="*/ 0 h 3713471"/>
              <a:gd name="connsiteX1-33-33" fmla="*/ 7343289 w 7343289"/>
              <a:gd name="connsiteY1-34-34" fmla="*/ 3297 h 3713471"/>
              <a:gd name="connsiteX2-35-35" fmla="*/ 5002810 w 7343289"/>
              <a:gd name="connsiteY2-36-36" fmla="*/ 3695663 h 3713471"/>
              <a:gd name="connsiteX3-37-37" fmla="*/ 0 w 7343289"/>
              <a:gd name="connsiteY3-38-38" fmla="*/ 3713471 h 3713471"/>
              <a:gd name="connsiteX4-39-39" fmla="*/ 48335 w 7343289"/>
              <a:gd name="connsiteY4-40-40" fmla="*/ 0 h 3713471"/>
              <a:gd name="connsiteX0-41-41" fmla="*/ 48335 w 7381348"/>
              <a:gd name="connsiteY0-42-42" fmla="*/ 0 h 3713471"/>
              <a:gd name="connsiteX1-43-43" fmla="*/ 7381348 w 7381348"/>
              <a:gd name="connsiteY1-44-44" fmla="*/ 9388 h 3713471"/>
              <a:gd name="connsiteX2-45-45" fmla="*/ 5002810 w 7381348"/>
              <a:gd name="connsiteY2-46-46" fmla="*/ 3695663 h 3713471"/>
              <a:gd name="connsiteX3-47-47" fmla="*/ 0 w 7381348"/>
              <a:gd name="connsiteY3-48-48" fmla="*/ 3713471 h 3713471"/>
              <a:gd name="connsiteX4-49-49" fmla="*/ 48335 w 7381348"/>
              <a:gd name="connsiteY4-50-50" fmla="*/ 0 h 3713471"/>
            </a:gdLst>
            <a:ahLst/>
            <a:cxnLst>
              <a:cxn ang="0">
                <a:pos x="connsiteX0-1-1-1" y="connsiteY0-2-2-2"/>
              </a:cxn>
              <a:cxn ang="0">
                <a:pos x="connsiteX1-3-3-3" y="connsiteY1-4-4-4"/>
              </a:cxn>
              <a:cxn ang="0">
                <a:pos x="connsiteX2-5-5-5" y="connsiteY2-6-6-6"/>
              </a:cxn>
              <a:cxn ang="0">
                <a:pos x="connsiteX3-7-7-7" y="connsiteY3-8-8-8"/>
              </a:cxn>
              <a:cxn ang="0">
                <a:pos x="connsiteX4-9-9-9" y="connsiteY4-10-10-10"/>
              </a:cxn>
            </a:cxnLst>
            <a:rect l="l" t="t" r="r" b="b"/>
            <a:pathLst>
              <a:path w="7381348" h="3713471">
                <a:moveTo>
                  <a:pt x="48335" y="0"/>
                </a:moveTo>
                <a:lnTo>
                  <a:pt x="7381348" y="9388"/>
                </a:lnTo>
                <a:lnTo>
                  <a:pt x="5002810" y="3695663"/>
                </a:lnTo>
                <a:lnTo>
                  <a:pt x="0" y="3713471"/>
                </a:lnTo>
                <a:lnTo>
                  <a:pt x="48335" y="0"/>
                </a:lnTo>
                <a:close/>
              </a:path>
            </a:pathLst>
          </a:custGeom>
          <a:solidFill>
            <a:srgbClr val="0D6FC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Pro 67 MdCn" panose="020B0606030502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PA_平行四边形 21"/>
          <p:cNvSpPr/>
          <p:nvPr>
            <p:custDataLst>
              <p:tags r:id="rId2"/>
            </p:custDataLst>
          </p:nvPr>
        </p:nvSpPr>
        <p:spPr>
          <a:xfrm>
            <a:off x="450056" y="5753100"/>
            <a:ext cx="950913" cy="296863"/>
          </a:xfrm>
          <a:prstGeom prst="parallelogram">
            <a:avLst>
              <a:gd name="adj" fmla="val 37346"/>
            </a:avLst>
          </a:prstGeom>
          <a:solidFill>
            <a:srgbClr val="0D6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共创</a:t>
            </a:r>
          </a:p>
        </p:txBody>
      </p:sp>
      <p:sp>
        <p:nvSpPr>
          <p:cNvPr id="16" name="PA_平行四边形 26"/>
          <p:cNvSpPr/>
          <p:nvPr>
            <p:custDataLst>
              <p:tags r:id="rId3"/>
            </p:custDataLst>
          </p:nvPr>
        </p:nvSpPr>
        <p:spPr>
          <a:xfrm>
            <a:off x="1400968" y="5753100"/>
            <a:ext cx="950913" cy="296863"/>
          </a:xfrm>
          <a:prstGeom prst="parallelogram">
            <a:avLst>
              <a:gd name="adj" fmla="val 37346"/>
            </a:avLst>
          </a:prstGeom>
          <a:solidFill>
            <a:srgbClr val="0D6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共享</a:t>
            </a:r>
          </a:p>
        </p:txBody>
      </p:sp>
      <p:sp>
        <p:nvSpPr>
          <p:cNvPr id="21" name="PA_平行四边形 27"/>
          <p:cNvSpPr/>
          <p:nvPr>
            <p:custDataLst>
              <p:tags r:id="rId4"/>
            </p:custDataLst>
          </p:nvPr>
        </p:nvSpPr>
        <p:spPr>
          <a:xfrm>
            <a:off x="2351881" y="5753100"/>
            <a:ext cx="950913" cy="296863"/>
          </a:xfrm>
          <a:prstGeom prst="parallelogram">
            <a:avLst>
              <a:gd name="adj" fmla="val 37346"/>
            </a:avLst>
          </a:prstGeom>
          <a:solidFill>
            <a:srgbClr val="0D6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共赢</a:t>
            </a:r>
          </a:p>
        </p:txBody>
      </p:sp>
      <p:sp>
        <p:nvSpPr>
          <p:cNvPr id="5127" name="PA_文本框 19"/>
          <p:cNvSpPr txBox="1"/>
          <p:nvPr>
            <p:custDataLst>
              <p:tags r:id="rId5"/>
            </p:custDataLst>
          </p:nvPr>
        </p:nvSpPr>
        <p:spPr>
          <a:xfrm>
            <a:off x="0" y="1340737"/>
            <a:ext cx="5443538" cy="19472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汽车及相关产业链供应链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综合服务平台</a:t>
            </a:r>
          </a:p>
        </p:txBody>
      </p:sp>
      <p:sp>
        <p:nvSpPr>
          <p:cNvPr id="5128" name="文本框 1"/>
          <p:cNvSpPr txBox="1"/>
          <p:nvPr/>
        </p:nvSpPr>
        <p:spPr>
          <a:xfrm>
            <a:off x="348456" y="3954463"/>
            <a:ext cx="355917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众志成城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车行天下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联创未来</a:t>
            </a:r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pic>
        <p:nvPicPr>
          <p:cNvPr id="5129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213" y="244475"/>
            <a:ext cx="2765425" cy="76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文本框 1"/>
          <p:cNvSpPr txBox="1"/>
          <p:nvPr/>
        </p:nvSpPr>
        <p:spPr>
          <a:xfrm>
            <a:off x="200028" y="4765675"/>
            <a:ext cx="3559175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产业互联网创新平台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平台发展规划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6277"/>
          <a:stretch>
            <a:fillRect/>
          </a:stretch>
        </p:blipFill>
        <p:spPr>
          <a:xfrm>
            <a:off x="3110230" y="643093"/>
            <a:ext cx="6218555" cy="5413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61920" y="6060594"/>
            <a:ext cx="6635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BE804F"/>
                </a:solidFill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汽车及相关产业集中采购降成本服务平台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18320" y="3071016"/>
            <a:ext cx="21259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共赢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33010" y="182083"/>
            <a:ext cx="21259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共创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8970" y="3071016"/>
            <a:ext cx="21259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buFont typeface="Wingdings" panose="05000000000000000000" charset="0"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2" descr="2222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488" y="1271588"/>
            <a:ext cx="8691562" cy="432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PA_矩形 8"/>
          <p:cNvSpPr/>
          <p:nvPr>
            <p:custDataLst>
              <p:tags r:id="rId1"/>
            </p:custDataLst>
          </p:nvPr>
        </p:nvSpPr>
        <p:spPr>
          <a:xfrm>
            <a:off x="0" y="1233488"/>
            <a:ext cx="5026025" cy="4354513"/>
          </a:xfrm>
          <a:custGeom>
            <a:avLst/>
            <a:gdLst>
              <a:gd name="connsiteX0" fmla="*/ 0 w 6984776"/>
              <a:gd name="connsiteY0" fmla="*/ 0 h 3744416"/>
              <a:gd name="connsiteX1" fmla="*/ 6984776 w 6984776"/>
              <a:gd name="connsiteY1" fmla="*/ 0 h 3744416"/>
              <a:gd name="connsiteX2" fmla="*/ 6984776 w 6984776"/>
              <a:gd name="connsiteY2" fmla="*/ 3744416 h 3744416"/>
              <a:gd name="connsiteX3" fmla="*/ 0 w 6984776"/>
              <a:gd name="connsiteY3" fmla="*/ 3744416 h 3744416"/>
              <a:gd name="connsiteX4" fmla="*/ 0 w 6984776"/>
              <a:gd name="connsiteY4" fmla="*/ 0 h 3744416"/>
              <a:gd name="connsiteX0-1" fmla="*/ 0 w 6984776"/>
              <a:gd name="connsiteY0-2" fmla="*/ 0 h 3744416"/>
              <a:gd name="connsiteX1-3" fmla="*/ 6984776 w 6984776"/>
              <a:gd name="connsiteY1-4" fmla="*/ 0 h 3744416"/>
              <a:gd name="connsiteX2-5" fmla="*/ 5607389 w 6984776"/>
              <a:gd name="connsiteY2-6" fmla="*/ 3744416 h 3744416"/>
              <a:gd name="connsiteX3-7" fmla="*/ 0 w 6984776"/>
              <a:gd name="connsiteY3-8" fmla="*/ 3744416 h 3744416"/>
              <a:gd name="connsiteX4-9" fmla="*/ 0 w 6984776"/>
              <a:gd name="connsiteY4-10" fmla="*/ 0 h 3744416"/>
              <a:gd name="connsiteX0-1-1" fmla="*/ 0 w 6984776"/>
              <a:gd name="connsiteY0-2-2" fmla="*/ 0 h 3744416"/>
              <a:gd name="connsiteX1-3-3" fmla="*/ 6984776 w 6984776"/>
              <a:gd name="connsiteY1-4-4" fmla="*/ 0 h 3744416"/>
              <a:gd name="connsiteX2-5-5" fmla="*/ 4882357 w 6984776"/>
              <a:gd name="connsiteY2-6-6" fmla="*/ 3726131 h 3744416"/>
              <a:gd name="connsiteX3-7-7" fmla="*/ 0 w 6984776"/>
              <a:gd name="connsiteY3-8-8" fmla="*/ 3744416 h 3744416"/>
              <a:gd name="connsiteX4-9-9" fmla="*/ 0 w 6984776"/>
              <a:gd name="connsiteY4-10-10" fmla="*/ 0 h 3744416"/>
              <a:gd name="connsiteX0-11" fmla="*/ 0 w 6984776"/>
              <a:gd name="connsiteY0-12" fmla="*/ 0 h 3744416"/>
              <a:gd name="connsiteX1-13" fmla="*/ 6984776 w 6984776"/>
              <a:gd name="connsiteY1-14" fmla="*/ 0 h 3744416"/>
              <a:gd name="connsiteX2-15" fmla="*/ 4544009 w 6984776"/>
              <a:gd name="connsiteY2-16" fmla="*/ 3707847 h 3744416"/>
              <a:gd name="connsiteX3-17" fmla="*/ 0 w 6984776"/>
              <a:gd name="connsiteY3-18" fmla="*/ 3744416 h 3744416"/>
              <a:gd name="connsiteX4-19" fmla="*/ 0 w 6984776"/>
              <a:gd name="connsiteY4-20" fmla="*/ 0 h 3744416"/>
              <a:gd name="connsiteX0-21" fmla="*/ 0 w 6694764"/>
              <a:gd name="connsiteY0-22" fmla="*/ 0 h 3744416"/>
              <a:gd name="connsiteX1-23" fmla="*/ 6694764 w 6694764"/>
              <a:gd name="connsiteY1-24" fmla="*/ 18284 h 3744416"/>
              <a:gd name="connsiteX2-25" fmla="*/ 4544009 w 6694764"/>
              <a:gd name="connsiteY2-26" fmla="*/ 3707847 h 3744416"/>
              <a:gd name="connsiteX3-27" fmla="*/ 0 w 6694764"/>
              <a:gd name="connsiteY3-28" fmla="*/ 3744416 h 3744416"/>
              <a:gd name="connsiteX4-29" fmla="*/ 0 w 6694764"/>
              <a:gd name="connsiteY4-30" fmla="*/ 0 h 3744416"/>
              <a:gd name="connsiteX0-31" fmla="*/ 0 w 6622260"/>
              <a:gd name="connsiteY0-32" fmla="*/ 0 h 3744416"/>
              <a:gd name="connsiteX1-33" fmla="*/ 6622260 w 6622260"/>
              <a:gd name="connsiteY1-34" fmla="*/ 18284 h 3744416"/>
              <a:gd name="connsiteX2-35" fmla="*/ 4544009 w 6622260"/>
              <a:gd name="connsiteY2-36" fmla="*/ 3707847 h 3744416"/>
              <a:gd name="connsiteX3-37" fmla="*/ 0 w 6622260"/>
              <a:gd name="connsiteY3-38" fmla="*/ 3744416 h 3744416"/>
              <a:gd name="connsiteX4-39" fmla="*/ 0 w 6622260"/>
              <a:gd name="connsiteY4-40" fmla="*/ 0 h 3744416"/>
              <a:gd name="connsiteX0-41" fmla="*/ 0 w 6622260"/>
              <a:gd name="connsiteY0-42" fmla="*/ 0 h 3744416"/>
              <a:gd name="connsiteX1-43" fmla="*/ 6622260 w 6622260"/>
              <a:gd name="connsiteY1-44" fmla="*/ 18284 h 3744416"/>
              <a:gd name="connsiteX2-45" fmla="*/ 4326500 w 6622260"/>
              <a:gd name="connsiteY2-46" fmla="*/ 3707847 h 3744416"/>
              <a:gd name="connsiteX3-47" fmla="*/ 0 w 6622260"/>
              <a:gd name="connsiteY3-48" fmla="*/ 3744416 h 3744416"/>
              <a:gd name="connsiteX4-49" fmla="*/ 0 w 6622260"/>
              <a:gd name="connsiteY4-50" fmla="*/ 0 h 3744416"/>
              <a:gd name="connsiteX0-51" fmla="*/ 0 w 6743098"/>
              <a:gd name="connsiteY0-52" fmla="*/ 0 h 3744416"/>
              <a:gd name="connsiteX1-53" fmla="*/ 6743098 w 6743098"/>
              <a:gd name="connsiteY1-54" fmla="*/ 33757 h 3744416"/>
              <a:gd name="connsiteX2-55" fmla="*/ 4326500 w 6743098"/>
              <a:gd name="connsiteY2-56" fmla="*/ 3707847 h 3744416"/>
              <a:gd name="connsiteX3-57" fmla="*/ 0 w 6743098"/>
              <a:gd name="connsiteY3-58" fmla="*/ 3744416 h 3744416"/>
              <a:gd name="connsiteX4-59" fmla="*/ 0 w 6743098"/>
              <a:gd name="connsiteY4-60" fmla="*/ 0 h 3744416"/>
              <a:gd name="connsiteX0-61" fmla="*/ 0 w 6743098"/>
              <a:gd name="connsiteY0-62" fmla="*/ 0 h 3707847"/>
              <a:gd name="connsiteX1-63" fmla="*/ 6743098 w 6743098"/>
              <a:gd name="connsiteY1-64" fmla="*/ 33757 h 3707847"/>
              <a:gd name="connsiteX2-65" fmla="*/ 4326500 w 6743098"/>
              <a:gd name="connsiteY2-66" fmla="*/ 3707847 h 3707847"/>
              <a:gd name="connsiteX3-67" fmla="*/ 0 w 6743098"/>
              <a:gd name="connsiteY3-68" fmla="*/ 3682525 h 3707847"/>
              <a:gd name="connsiteX4-69" fmla="*/ 0 w 6743098"/>
              <a:gd name="connsiteY4-70" fmla="*/ 0 h 3707847"/>
              <a:gd name="connsiteX0-71" fmla="*/ 48335 w 6791433"/>
              <a:gd name="connsiteY0-72" fmla="*/ 0 h 3713471"/>
              <a:gd name="connsiteX1-73" fmla="*/ 6791433 w 6791433"/>
              <a:gd name="connsiteY1-74" fmla="*/ 33757 h 3713471"/>
              <a:gd name="connsiteX2-75" fmla="*/ 4374835 w 6791433"/>
              <a:gd name="connsiteY2-76" fmla="*/ 3707847 h 3713471"/>
              <a:gd name="connsiteX3-77" fmla="*/ 0 w 6791433"/>
              <a:gd name="connsiteY3-78" fmla="*/ 3713471 h 3713471"/>
              <a:gd name="connsiteX4-79" fmla="*/ 48335 w 6791433"/>
              <a:gd name="connsiteY4-80" fmla="*/ 0 h 3713471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</a:cxnLst>
            <a:rect l="l" t="t" r="r" b="b"/>
            <a:pathLst>
              <a:path w="6791433" h="3713471">
                <a:moveTo>
                  <a:pt x="48335" y="0"/>
                </a:moveTo>
                <a:lnTo>
                  <a:pt x="6791433" y="33757"/>
                </a:lnTo>
                <a:lnTo>
                  <a:pt x="4374835" y="3707847"/>
                </a:lnTo>
                <a:lnTo>
                  <a:pt x="0" y="3713471"/>
                </a:lnTo>
                <a:lnTo>
                  <a:pt x="48335" y="0"/>
                </a:lnTo>
                <a:close/>
              </a:path>
            </a:pathLst>
          </a:custGeom>
          <a:solidFill>
            <a:srgbClr val="0D6FC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PA_平行四边形 21"/>
          <p:cNvSpPr/>
          <p:nvPr>
            <p:custDataLst>
              <p:tags r:id="rId2"/>
            </p:custDataLst>
          </p:nvPr>
        </p:nvSpPr>
        <p:spPr>
          <a:xfrm>
            <a:off x="60325" y="5722938"/>
            <a:ext cx="949325" cy="296863"/>
          </a:xfrm>
          <a:prstGeom prst="parallelogram">
            <a:avLst>
              <a:gd name="adj" fmla="val 37346"/>
            </a:avLst>
          </a:prstGeom>
          <a:solidFill>
            <a:srgbClr val="0D6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共创</a:t>
            </a:r>
          </a:p>
        </p:txBody>
      </p:sp>
      <p:sp>
        <p:nvSpPr>
          <p:cNvPr id="19" name="PA_平行四边形 26"/>
          <p:cNvSpPr/>
          <p:nvPr>
            <p:custDataLst>
              <p:tags r:id="rId3"/>
            </p:custDataLst>
          </p:nvPr>
        </p:nvSpPr>
        <p:spPr>
          <a:xfrm>
            <a:off x="1009650" y="5722938"/>
            <a:ext cx="950913" cy="296863"/>
          </a:xfrm>
          <a:prstGeom prst="parallelogram">
            <a:avLst>
              <a:gd name="adj" fmla="val 37346"/>
            </a:avLst>
          </a:prstGeom>
          <a:solidFill>
            <a:srgbClr val="0D6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共享</a:t>
            </a:r>
          </a:p>
        </p:txBody>
      </p:sp>
      <p:sp>
        <p:nvSpPr>
          <p:cNvPr id="20" name="PA_平行四边形 27"/>
          <p:cNvSpPr/>
          <p:nvPr>
            <p:custDataLst>
              <p:tags r:id="rId4"/>
            </p:custDataLst>
          </p:nvPr>
        </p:nvSpPr>
        <p:spPr>
          <a:xfrm>
            <a:off x="1960563" y="5722938"/>
            <a:ext cx="950913" cy="296863"/>
          </a:xfrm>
          <a:prstGeom prst="parallelogram">
            <a:avLst>
              <a:gd name="adj" fmla="val 37346"/>
            </a:avLst>
          </a:prstGeom>
          <a:solidFill>
            <a:srgbClr val="0D6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共赢</a:t>
            </a:r>
          </a:p>
        </p:txBody>
      </p:sp>
      <p:sp>
        <p:nvSpPr>
          <p:cNvPr id="29703" name="PA_文本框 19"/>
          <p:cNvSpPr txBox="1"/>
          <p:nvPr>
            <p:custDataLst>
              <p:tags r:id="rId5"/>
            </p:custDataLst>
          </p:nvPr>
        </p:nvSpPr>
        <p:spPr>
          <a:xfrm>
            <a:off x="306388" y="1346200"/>
            <a:ext cx="3228975" cy="1600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4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众志成城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车行天下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联创未来</a:t>
            </a:r>
          </a:p>
        </p:txBody>
      </p:sp>
      <p:sp>
        <p:nvSpPr>
          <p:cNvPr id="29704" name="TextBox 14"/>
          <p:cNvSpPr txBox="1"/>
          <p:nvPr/>
        </p:nvSpPr>
        <p:spPr>
          <a:xfrm>
            <a:off x="2857500" y="5553075"/>
            <a:ext cx="9417050" cy="498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925">
              <a:lnSpc>
                <a:spcPct val="150000"/>
              </a:lnSpc>
            </a:pPr>
            <a:r>
              <a:rPr lang="zh-CN" altLang="en-US" sz="20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■</a:t>
            </a:r>
            <a:r>
              <a:rPr lang="zh-CN" altLang="cs-CZ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地址：</a:t>
            </a:r>
            <a:r>
              <a:rPr lang="zh-CN" altLang="en-US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中国浙江省慈溪市逍林镇新横路</a:t>
            </a:r>
            <a:r>
              <a:rPr lang="en-US" altLang="zh-CN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968-1028</a:t>
            </a:r>
            <a:r>
              <a:rPr lang="zh-CN" altLang="en-US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   </a:t>
            </a:r>
            <a:r>
              <a:rPr lang="zh-CN" altLang="en-US" sz="20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■</a:t>
            </a:r>
            <a:r>
              <a:rPr lang="zh-CN" altLang="cs-CZ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电话：</a:t>
            </a:r>
            <a:r>
              <a:rPr lang="cs-CZ" altLang="zh-CN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0574-63516839</a:t>
            </a:r>
            <a:r>
              <a:rPr lang="en-US" altLang="zh-CN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cs-CZ" altLang="zh-CN" sz="20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■</a:t>
            </a:r>
            <a:r>
              <a:rPr lang="zh-CN" altLang="cs-CZ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官网：</a:t>
            </a:r>
            <a:r>
              <a:rPr lang="cs-CZ" altLang="zh-CN" sz="1400" dirty="0">
                <a:solidFill>
                  <a:srgbClr val="1E79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www.umva-china.com</a:t>
            </a:r>
            <a:endParaRPr lang="zh-CN" altLang="en-US" sz="1400" dirty="0">
              <a:solidFill>
                <a:srgbClr val="1E79C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9705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138" y="3146425"/>
            <a:ext cx="214947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88" y="228600"/>
            <a:ext cx="2693987" cy="74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众车联背景</a:t>
            </a:r>
          </a:p>
        </p:txBody>
      </p:sp>
      <p:sp>
        <p:nvSpPr>
          <p:cNvPr id="25" name="矩形 24"/>
          <p:cNvSpPr/>
          <p:nvPr/>
        </p:nvSpPr>
        <p:spPr>
          <a:xfrm>
            <a:off x="863028" y="4572000"/>
            <a:ext cx="10880333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跨国公司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集成电路、芯片、传感器等电子元器件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采购成本远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低于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单家采购</a:t>
            </a: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采购量少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，不但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价格高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，又存在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断供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  <a:p>
            <a:pPr marL="342900" lvl="0" indent="-3429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为提升</a:t>
            </a: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产业链供应链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稳定性和竞争力，</a:t>
            </a: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发起成立众车联</a:t>
            </a:r>
            <a:endParaRPr kumimoji="0" lang="zh-CN" altLang="en-US" sz="20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26" name="组合 48"/>
          <p:cNvGrpSpPr/>
          <p:nvPr/>
        </p:nvGrpSpPr>
        <p:grpSpPr>
          <a:xfrm>
            <a:off x="8610600" y="2751496"/>
            <a:ext cx="1439863" cy="1439862"/>
            <a:chOff x="2258730" y="2112361"/>
            <a:chExt cx="950138" cy="950136"/>
          </a:xfrm>
          <a:solidFill>
            <a:srgbClr val="0195E1"/>
          </a:solidFill>
        </p:grpSpPr>
        <p:grpSp>
          <p:nvGrpSpPr>
            <p:cNvPr id="27" name="组合 26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8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04800" y="710447"/>
                <a:ext cx="3825875" cy="3825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TextBox 87"/>
            <p:cNvSpPr txBox="1"/>
            <p:nvPr/>
          </p:nvSpPr>
          <p:spPr>
            <a:xfrm>
              <a:off x="2400806" y="2343403"/>
              <a:ext cx="665986" cy="487430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压力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53"/>
          <p:cNvGrpSpPr/>
          <p:nvPr/>
        </p:nvGrpSpPr>
        <p:grpSpPr bwMode="auto">
          <a:xfrm>
            <a:off x="5566407" y="2751026"/>
            <a:ext cx="1439863" cy="1439863"/>
            <a:chOff x="2258730" y="2112361"/>
            <a:chExt cx="950138" cy="950136"/>
          </a:xfrm>
          <a:solidFill>
            <a:srgbClr val="FFFF00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9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4" y="760414"/>
                <a:ext cx="3825875" cy="3825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TextBox 96"/>
            <p:cNvSpPr txBox="1">
              <a:spLocks noChangeArrowheads="1"/>
            </p:cNvSpPr>
            <p:nvPr/>
          </p:nvSpPr>
          <p:spPr bwMode="auto">
            <a:xfrm>
              <a:off x="2435319" y="2350637"/>
              <a:ext cx="648440" cy="487429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降价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58"/>
          <p:cNvGrpSpPr/>
          <p:nvPr/>
        </p:nvGrpSpPr>
        <p:grpSpPr bwMode="auto">
          <a:xfrm>
            <a:off x="2604448" y="2751025"/>
            <a:ext cx="1439863" cy="1439863"/>
            <a:chOff x="2258730" y="2112361"/>
            <a:chExt cx="950138" cy="950136"/>
          </a:xfrm>
          <a:solidFill>
            <a:srgbClr val="FF0000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10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4" y="760419"/>
                <a:ext cx="3825872" cy="3825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8" name="TextBox 106"/>
            <p:cNvSpPr txBox="1">
              <a:spLocks noChangeArrowheads="1"/>
            </p:cNvSpPr>
            <p:nvPr/>
          </p:nvSpPr>
          <p:spPr bwMode="auto">
            <a:xfrm>
              <a:off x="2344394" y="2369139"/>
              <a:ext cx="744004" cy="487429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价格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竞争</a:t>
              </a:r>
            </a:p>
          </p:txBody>
        </p:sp>
      </p:grpSp>
      <p:sp>
        <p:nvSpPr>
          <p:cNvPr id="41" name="TextBox 20"/>
          <p:cNvSpPr txBox="1"/>
          <p:nvPr/>
        </p:nvSpPr>
        <p:spPr>
          <a:xfrm>
            <a:off x="842482" y="1232899"/>
            <a:ext cx="10613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汽车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及相关制造业技术的不断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创新升级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，零部件厂家及相关制造业在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成本持续上升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八边形 66"/>
          <p:cNvSpPr/>
          <p:nvPr/>
        </p:nvSpPr>
        <p:spPr>
          <a:xfrm>
            <a:off x="952500" y="2662238"/>
            <a:ext cx="1439863" cy="1439863"/>
          </a:xfrm>
          <a:prstGeom prst="octagon">
            <a:avLst/>
          </a:prstGeom>
          <a:solidFill>
            <a:srgbClr val="0195E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八边形 63"/>
          <p:cNvSpPr/>
          <p:nvPr/>
        </p:nvSpPr>
        <p:spPr>
          <a:xfrm>
            <a:off x="3143250" y="2655888"/>
            <a:ext cx="1439863" cy="1439863"/>
          </a:xfrm>
          <a:prstGeom prst="oc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文本框 3"/>
          <p:cNvSpPr txBox="1">
            <a:spLocks noChangeArrowheads="1"/>
          </p:cNvSpPr>
          <p:nvPr/>
        </p:nvSpPr>
        <p:spPr bwMode="auto">
          <a:xfrm>
            <a:off x="1096963" y="3054598"/>
            <a:ext cx="1116013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供应链平台</a:t>
            </a:r>
          </a:p>
        </p:txBody>
      </p:sp>
      <p:sp>
        <p:nvSpPr>
          <p:cNvPr id="11269" name="文本框 4"/>
          <p:cNvSpPr txBox="1">
            <a:spLocks noChangeArrowheads="1"/>
          </p:cNvSpPr>
          <p:nvPr/>
        </p:nvSpPr>
        <p:spPr bwMode="auto">
          <a:xfrm>
            <a:off x="3311030" y="3027610"/>
            <a:ext cx="1093788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8000" rIns="48000"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产业</a:t>
            </a:r>
            <a:endParaRPr kumimoji="0" lang="en-US" altLang="zh-CN" sz="1865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投资平台</a:t>
            </a:r>
          </a:p>
        </p:txBody>
      </p:sp>
      <p:sp>
        <p:nvSpPr>
          <p:cNvPr id="11273" name="文本框 7"/>
          <p:cNvSpPr txBox="1">
            <a:spLocks noChangeArrowheads="1"/>
          </p:cNvSpPr>
          <p:nvPr/>
        </p:nvSpPr>
        <p:spPr bwMode="auto">
          <a:xfrm>
            <a:off x="10033000" y="2947988"/>
            <a:ext cx="811213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金融保险平台</a:t>
            </a:r>
          </a:p>
        </p:txBody>
      </p:sp>
      <p:sp>
        <p:nvSpPr>
          <p:cNvPr id="11274" name="文本框 30"/>
          <p:cNvSpPr txBox="1">
            <a:spLocks noChangeArrowheads="1"/>
          </p:cNvSpPr>
          <p:nvPr/>
        </p:nvSpPr>
        <p:spPr bwMode="auto">
          <a:xfrm>
            <a:off x="946150" y="4919028"/>
            <a:ext cx="1435100" cy="904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44145" marR="0" indent="-144145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集中采购</a:t>
            </a:r>
          </a:p>
          <a:p>
            <a:pPr marL="144145" indent="-144145" eaLnBrk="0" hangingPunct="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供应链金融</a:t>
            </a:r>
          </a:p>
          <a:p>
            <a:pPr marL="144145" marR="0" indent="-144145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物流服务</a:t>
            </a:r>
            <a:endParaRPr kumimoji="0" lang="en-US" altLang="zh-CN" sz="1600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275" name="文本框 31"/>
          <p:cNvSpPr txBox="1">
            <a:spLocks noChangeArrowheads="1"/>
          </p:cNvSpPr>
          <p:nvPr/>
        </p:nvSpPr>
        <p:spPr bwMode="auto">
          <a:xfrm>
            <a:off x="2798160" y="4910138"/>
            <a:ext cx="2164261" cy="632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indent="230505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集成电路芯片工厂</a:t>
            </a:r>
            <a:endParaRPr kumimoji="0" lang="en-US" altLang="zh-CN" sz="1600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R="0" indent="230505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新材料工厂</a:t>
            </a:r>
            <a:endParaRPr kumimoji="0" lang="en-US" altLang="zh-CN" sz="1600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276" name="文本框 32"/>
          <p:cNvSpPr txBox="1">
            <a:spLocks noChangeArrowheads="1"/>
          </p:cNvSpPr>
          <p:nvPr/>
        </p:nvSpPr>
        <p:spPr bwMode="auto">
          <a:xfrm>
            <a:off x="5233988" y="4670425"/>
            <a:ext cx="1851789" cy="5891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228600" marR="0" indent="-228600" defTabSz="914400" eaLnBrk="0" hangingPunct="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1335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</a:t>
            </a:r>
            <a:r>
              <a:rPr kumimoji="0" lang="zh-CN" altLang="en-US" sz="1335" kern="1200" cap="none" spc="0" normalizeH="0" baseline="0" noProof="0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</a:t>
            </a:r>
            <a:endParaRPr kumimoji="0" lang="en-US" altLang="zh-CN" sz="1335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228600" marR="0" indent="-228600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备件集采及</a:t>
            </a:r>
            <a:r>
              <a:rPr kumimoji="0" lang="zh-CN" altLang="en-US" sz="1600" b="1" kern="1200" cap="none" spc="0" normalizeH="0" baseline="0" noProof="0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销售</a:t>
            </a:r>
            <a:endParaRPr kumimoji="0" lang="en-US" altLang="zh-CN" sz="1600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277" name="文本框 34"/>
          <p:cNvSpPr txBox="1">
            <a:spLocks noChangeArrowheads="1"/>
          </p:cNvSpPr>
          <p:nvPr/>
        </p:nvSpPr>
        <p:spPr bwMode="auto">
          <a:xfrm>
            <a:off x="7265987" y="4881880"/>
            <a:ext cx="2309527" cy="344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marR="0" indent="-228600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汽车销售</a:t>
            </a:r>
            <a:r>
              <a:rPr kumimoji="0" lang="zh-CN" altLang="en-US" sz="1600" b="1" kern="1200" cap="none" spc="0" normalizeH="0" baseline="0" noProof="0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服务</a:t>
            </a:r>
            <a:endParaRPr kumimoji="0" lang="zh-CN" altLang="en-US" sz="1600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278" name="文本框 36"/>
          <p:cNvSpPr txBox="1">
            <a:spLocks noChangeArrowheads="1"/>
          </p:cNvSpPr>
          <p:nvPr/>
        </p:nvSpPr>
        <p:spPr bwMode="auto">
          <a:xfrm>
            <a:off x="9374188" y="4652645"/>
            <a:ext cx="2286981" cy="858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81000" marR="0" indent="-230505" defTabSz="914400" eaLnBrk="0" hangingPunct="0">
              <a:lnSpc>
                <a:spcPct val="110000"/>
              </a:lnSpc>
              <a:buClrTx/>
              <a:buSzTx/>
              <a:buFontTx/>
              <a:defRPr/>
            </a:pPr>
            <a:endParaRPr kumimoji="0" lang="en-US" altLang="zh-CN" sz="1335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381000" marR="0" indent="-230505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与汽车</a:t>
            </a:r>
            <a:r>
              <a:rPr kumimoji="0" lang="zh-CN" altLang="en-US" sz="1600" b="1" kern="1200" cap="none" spc="0" normalizeH="0" baseline="0" noProof="0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集团、金融</a:t>
            </a:r>
            <a:r>
              <a:rPr kumimoji="0" lang="zh-CN" altLang="en-US" sz="1600" b="1" kern="1200" cap="none" spc="0" normalizeH="0" baseline="0" noProof="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保险合作</a:t>
            </a:r>
            <a:endParaRPr kumimoji="0" lang="en-US" altLang="zh-CN" sz="1600" b="1" kern="1200" cap="none" spc="0" normalizeH="0" baseline="0" noProof="0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5" name="左大括号 64"/>
          <p:cNvSpPr/>
          <p:nvPr/>
        </p:nvSpPr>
        <p:spPr>
          <a:xfrm rot="16200000" flipH="1">
            <a:off x="5633244" y="-2216944"/>
            <a:ext cx="863600" cy="88915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13" name="文本框 9"/>
          <p:cNvSpPr txBox="1">
            <a:spLocks noChangeArrowheads="1"/>
          </p:cNvSpPr>
          <p:nvPr/>
        </p:nvSpPr>
        <p:spPr bwMode="auto">
          <a:xfrm>
            <a:off x="5821363" y="2760663"/>
            <a:ext cx="912813" cy="862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汽车后市场服务平台</a:t>
            </a:r>
          </a:p>
        </p:txBody>
      </p:sp>
      <p:cxnSp>
        <p:nvCxnSpPr>
          <p:cNvPr id="54" name="直接箭头连接符 53"/>
          <p:cNvCxnSpPr/>
          <p:nvPr/>
        </p:nvCxnSpPr>
        <p:spPr>
          <a:xfrm flipV="1">
            <a:off x="1659007" y="4095750"/>
            <a:ext cx="4763" cy="520700"/>
          </a:xfrm>
          <a:prstGeom prst="straightConnector1">
            <a:avLst/>
          </a:prstGeom>
          <a:ln w="19050">
            <a:prstDash val="dash"/>
            <a:bevel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八边形 55"/>
          <p:cNvSpPr/>
          <p:nvPr/>
        </p:nvSpPr>
        <p:spPr>
          <a:xfrm>
            <a:off x="7635875" y="2667000"/>
            <a:ext cx="1439863" cy="1439863"/>
          </a:xfrm>
          <a:prstGeom prst="octagon">
            <a:avLst/>
          </a:prstGeom>
          <a:solidFill>
            <a:srgbClr val="FF6D7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文本框 3"/>
          <p:cNvSpPr txBox="1">
            <a:spLocks noChangeArrowheads="1"/>
          </p:cNvSpPr>
          <p:nvPr/>
        </p:nvSpPr>
        <p:spPr bwMode="auto">
          <a:xfrm>
            <a:off x="7752185" y="3036640"/>
            <a:ext cx="1211263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整车</a:t>
            </a:r>
            <a:endParaRPr kumimoji="0" lang="en-US" altLang="zh-CN" sz="1865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服务平台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flipV="1">
            <a:off x="3855048" y="4095750"/>
            <a:ext cx="4763" cy="520700"/>
          </a:xfrm>
          <a:prstGeom prst="straightConnector1">
            <a:avLst/>
          </a:prstGeom>
          <a:ln w="19050">
            <a:prstDash val="dash"/>
            <a:bevel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V="1">
            <a:off x="8343230" y="4125913"/>
            <a:ext cx="4763" cy="520700"/>
          </a:xfrm>
          <a:prstGeom prst="straightConnector1">
            <a:avLst/>
          </a:prstGeom>
          <a:ln w="19050">
            <a:prstDash val="dash"/>
            <a:bevel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八边形 59"/>
          <p:cNvSpPr/>
          <p:nvPr/>
        </p:nvSpPr>
        <p:spPr>
          <a:xfrm>
            <a:off x="5345113" y="2660650"/>
            <a:ext cx="1439863" cy="1439863"/>
          </a:xfrm>
          <a:prstGeom prst="oct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文本框 3"/>
          <p:cNvSpPr txBox="1">
            <a:spLocks noChangeArrowheads="1"/>
          </p:cNvSpPr>
          <p:nvPr/>
        </p:nvSpPr>
        <p:spPr bwMode="auto">
          <a:xfrm>
            <a:off x="5305105" y="3048000"/>
            <a:ext cx="1524000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rgbClr val="0195E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汽车后市场</a:t>
            </a:r>
            <a:endParaRPr kumimoji="0" lang="en-US" altLang="zh-CN" sz="1865" b="1" kern="1200" cap="none" spc="0" normalizeH="0" baseline="0" noProof="0" dirty="0">
              <a:solidFill>
                <a:srgbClr val="0195E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rgbClr val="0195E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服务平台</a:t>
            </a:r>
          </a:p>
        </p:txBody>
      </p:sp>
      <p:sp>
        <p:nvSpPr>
          <p:cNvPr id="68" name="八边形 67"/>
          <p:cNvSpPr/>
          <p:nvPr/>
        </p:nvSpPr>
        <p:spPr>
          <a:xfrm>
            <a:off x="9799638" y="2667000"/>
            <a:ext cx="1439863" cy="1439863"/>
          </a:xfrm>
          <a:prstGeom prst="oc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文本框 3"/>
          <p:cNvSpPr txBox="1">
            <a:spLocks noChangeArrowheads="1"/>
          </p:cNvSpPr>
          <p:nvPr/>
        </p:nvSpPr>
        <p:spPr bwMode="auto">
          <a:xfrm>
            <a:off x="9927060" y="3021013"/>
            <a:ext cx="1200150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金融</a:t>
            </a:r>
            <a:endParaRPr kumimoji="0" lang="en-US" altLang="zh-CN" sz="1865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1865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保险平台</a:t>
            </a:r>
          </a:p>
        </p:txBody>
      </p:sp>
      <p:cxnSp>
        <p:nvCxnSpPr>
          <p:cNvPr id="71" name="直接箭头连接符 70"/>
          <p:cNvCxnSpPr/>
          <p:nvPr/>
        </p:nvCxnSpPr>
        <p:spPr>
          <a:xfrm flipV="1">
            <a:off x="6050880" y="4122738"/>
            <a:ext cx="4763" cy="520700"/>
          </a:xfrm>
          <a:prstGeom prst="straightConnector1">
            <a:avLst/>
          </a:prstGeom>
          <a:ln w="19050">
            <a:prstDash val="dash"/>
            <a:bevel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V="1">
            <a:off x="10529393" y="4125913"/>
            <a:ext cx="3175" cy="520700"/>
          </a:xfrm>
          <a:prstGeom prst="straightConnector1">
            <a:avLst/>
          </a:prstGeom>
          <a:ln w="19050">
            <a:prstDash val="dash"/>
            <a:bevel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5129213" y="1143000"/>
            <a:ext cx="1919288" cy="623888"/>
          </a:xfrm>
          <a:prstGeom prst="roundRect">
            <a:avLst/>
          </a:prstGeom>
          <a:solidFill>
            <a:srgbClr val="0195E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众车联</a:t>
            </a:r>
            <a:endParaRPr kumimoji="1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289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91" name="矩形 23"/>
          <p:cNvSpPr/>
          <p:nvPr/>
        </p:nvSpPr>
        <p:spPr>
          <a:xfrm>
            <a:off x="314325" y="404813"/>
            <a:ext cx="400177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开放共享 </a:t>
            </a:r>
            <a:r>
              <a:rPr lang="en-US" altLang="zh-CN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五大平台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椭圆 94"/>
          <p:cNvSpPr/>
          <p:nvPr/>
        </p:nvSpPr>
        <p:spPr>
          <a:xfrm>
            <a:off x="3714750" y="1802260"/>
            <a:ext cx="4381500" cy="4286250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5"/>
          <p:cNvSpPr/>
          <p:nvPr/>
        </p:nvSpPr>
        <p:spPr>
          <a:xfrm>
            <a:off x="7048500" y="1872110"/>
            <a:ext cx="1243013" cy="1250950"/>
          </a:xfrm>
          <a:prstGeom prst="ellipse">
            <a:avLst/>
          </a:prstGeom>
          <a:solidFill>
            <a:srgbClr val="275ACB"/>
          </a:solidFill>
          <a:ln>
            <a:solidFill>
              <a:srgbClr val="3EAAD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7" name="Oval 7"/>
          <p:cNvSpPr/>
          <p:nvPr/>
        </p:nvSpPr>
        <p:spPr>
          <a:xfrm>
            <a:off x="3905250" y="4932810"/>
            <a:ext cx="1243013" cy="1250950"/>
          </a:xfrm>
          <a:prstGeom prst="ellipse">
            <a:avLst/>
          </a:prstGeom>
          <a:solidFill>
            <a:srgbClr val="275ACB"/>
          </a:solidFill>
          <a:ln>
            <a:solidFill>
              <a:srgbClr val="3EAAD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8" name="组合 103"/>
          <p:cNvGrpSpPr/>
          <p:nvPr/>
        </p:nvGrpSpPr>
        <p:grpSpPr>
          <a:xfrm>
            <a:off x="6170703" y="5229161"/>
            <a:ext cx="1243744" cy="1250648"/>
            <a:chOff x="6810546" y="4764788"/>
            <a:chExt cx="884325" cy="889399"/>
          </a:xfrm>
          <a:solidFill>
            <a:schemeClr val="tx2"/>
          </a:solidFill>
        </p:grpSpPr>
        <p:sp>
          <p:nvSpPr>
            <p:cNvPr id="49" name="Freeform 110"/>
            <p:cNvSpPr/>
            <p:nvPr/>
          </p:nvSpPr>
          <p:spPr bwMode="auto">
            <a:xfrm>
              <a:off x="7398106" y="5136463"/>
              <a:ext cx="123357" cy="123357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solidFill>
                <a:srgbClr val="3EAADA"/>
              </a:solidFill>
              <a:rou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7371027" y="5103367"/>
              <a:ext cx="132381" cy="138399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solidFill>
                <a:srgbClr val="3EAADA"/>
              </a:solidFill>
              <a:rou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7346958" y="5085314"/>
              <a:ext cx="126365" cy="126365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rgbClr val="3EAADA"/>
              </a:solidFill>
              <a:rou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7313863" y="5208671"/>
              <a:ext cx="84243" cy="84243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solidFill>
                <a:srgbClr val="3EAADA"/>
              </a:solidFill>
              <a:rou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114"/>
            <p:cNvSpPr/>
            <p:nvPr/>
          </p:nvSpPr>
          <p:spPr bwMode="auto">
            <a:xfrm>
              <a:off x="7292802" y="5277870"/>
              <a:ext cx="42122" cy="39114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3EAADA"/>
              </a:solidFill>
              <a:rou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115"/>
            <p:cNvSpPr/>
            <p:nvPr/>
          </p:nvSpPr>
          <p:spPr bwMode="auto">
            <a:xfrm>
              <a:off x="7470315" y="5055229"/>
              <a:ext cx="84243" cy="84243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rgbClr val="3EAADA"/>
              </a:solidFill>
              <a:rou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116"/>
            <p:cNvSpPr/>
            <p:nvPr/>
          </p:nvSpPr>
          <p:spPr bwMode="auto">
            <a:xfrm>
              <a:off x="7085204" y="5013107"/>
              <a:ext cx="336971" cy="409180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solidFill>
                <a:srgbClr val="3EAADA"/>
              </a:solidFill>
              <a:rou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117"/>
            <p:cNvSpPr>
              <a:spLocks noChangeArrowheads="1"/>
            </p:cNvSpPr>
            <p:nvPr/>
          </p:nvSpPr>
          <p:spPr bwMode="auto">
            <a:xfrm>
              <a:off x="7145378" y="5151506"/>
              <a:ext cx="132381" cy="21061"/>
            </a:xfrm>
            <a:prstGeom prst="rect">
              <a:avLst/>
            </a:prstGeom>
            <a:grpFill/>
            <a:ln w="9525">
              <a:solidFill>
                <a:srgbClr val="3EAADA"/>
              </a:solidFill>
              <a:miter lim="800000"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118"/>
            <p:cNvSpPr>
              <a:spLocks noChangeArrowheads="1"/>
            </p:cNvSpPr>
            <p:nvPr/>
          </p:nvSpPr>
          <p:spPr bwMode="auto">
            <a:xfrm>
              <a:off x="7145378" y="5199645"/>
              <a:ext cx="132381" cy="21061"/>
            </a:xfrm>
            <a:prstGeom prst="rect">
              <a:avLst/>
            </a:prstGeom>
            <a:grpFill/>
            <a:ln w="9525">
              <a:solidFill>
                <a:srgbClr val="3EAADA"/>
              </a:solidFill>
              <a:miter lim="800000"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7145378" y="5253801"/>
              <a:ext cx="132381" cy="18052"/>
            </a:xfrm>
            <a:prstGeom prst="rect">
              <a:avLst/>
            </a:prstGeom>
            <a:grpFill/>
            <a:ln w="9525">
              <a:solidFill>
                <a:srgbClr val="3EAADA"/>
              </a:solidFill>
              <a:miter lim="800000"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120"/>
            <p:cNvSpPr>
              <a:spLocks noChangeArrowheads="1"/>
            </p:cNvSpPr>
            <p:nvPr/>
          </p:nvSpPr>
          <p:spPr bwMode="auto">
            <a:xfrm>
              <a:off x="7145378" y="5304949"/>
              <a:ext cx="132381" cy="21061"/>
            </a:xfrm>
            <a:prstGeom prst="rect">
              <a:avLst/>
            </a:prstGeom>
            <a:grpFill/>
            <a:ln w="9525">
              <a:solidFill>
                <a:srgbClr val="3EAADA"/>
              </a:solidFill>
              <a:miter lim="800000"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" name="Oval 11"/>
            <p:cNvSpPr/>
            <p:nvPr/>
          </p:nvSpPr>
          <p:spPr>
            <a:xfrm>
              <a:off x="6810546" y="4764788"/>
              <a:ext cx="884325" cy="889399"/>
            </a:xfrm>
            <a:prstGeom prst="ellipse">
              <a:avLst/>
            </a:prstGeom>
            <a:solidFill>
              <a:srgbClr val="275ACB"/>
            </a:solidFill>
            <a:ln>
              <a:solidFill>
                <a:srgbClr val="3EAAD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63" name="Oval 3"/>
          <p:cNvSpPr/>
          <p:nvPr/>
        </p:nvSpPr>
        <p:spPr>
          <a:xfrm>
            <a:off x="4572000" y="2456310"/>
            <a:ext cx="2754313" cy="2770188"/>
          </a:xfrm>
          <a:prstGeom prst="ellipse">
            <a:avLst/>
          </a:prstGeom>
          <a:solidFill>
            <a:srgbClr val="275ACB"/>
          </a:solidFill>
          <a:ln>
            <a:solidFill>
              <a:srgbClr val="3EAAD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7" name="Oval 4"/>
          <p:cNvSpPr/>
          <p:nvPr/>
        </p:nvSpPr>
        <p:spPr>
          <a:xfrm>
            <a:off x="7429500" y="3694560"/>
            <a:ext cx="1243013" cy="1250950"/>
          </a:xfrm>
          <a:prstGeom prst="ellipse">
            <a:avLst/>
          </a:prstGeom>
          <a:solidFill>
            <a:srgbClr val="275ACB"/>
          </a:solidFill>
          <a:ln>
            <a:solidFill>
              <a:srgbClr val="3EAAD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048250" y="3516760"/>
            <a:ext cx="1905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六大中心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20" name="组合 60"/>
          <p:cNvGrpSpPr/>
          <p:nvPr/>
        </p:nvGrpSpPr>
        <p:grpSpPr>
          <a:xfrm>
            <a:off x="2867774" y="1218060"/>
            <a:ext cx="2762250" cy="1250950"/>
            <a:chOff x="1218528" y="2267414"/>
            <a:chExt cx="2071702" cy="937986"/>
          </a:xfrm>
        </p:grpSpPr>
        <p:grpSp>
          <p:nvGrpSpPr>
            <p:cNvPr id="25" name="组合 80"/>
            <p:cNvGrpSpPr/>
            <p:nvPr/>
          </p:nvGrpSpPr>
          <p:grpSpPr>
            <a:xfrm>
              <a:off x="2357422" y="2267414"/>
              <a:ext cx="932808" cy="937986"/>
              <a:chOff x="4105334" y="3642018"/>
              <a:chExt cx="884325" cy="889399"/>
            </a:xfrm>
            <a:solidFill>
              <a:schemeClr val="tx2"/>
            </a:solidFill>
          </p:grpSpPr>
          <p:sp>
            <p:nvSpPr>
              <p:cNvPr id="26" name="Oval 9"/>
              <p:cNvSpPr/>
              <p:nvPr/>
            </p:nvSpPr>
            <p:spPr>
              <a:xfrm>
                <a:off x="4105334" y="3642018"/>
                <a:ext cx="884325" cy="889399"/>
              </a:xfrm>
              <a:prstGeom prst="ellipse">
                <a:avLst/>
              </a:prstGeom>
              <a:solidFill>
                <a:srgbClr val="275ACB"/>
              </a:solidFill>
              <a:ln>
                <a:solidFill>
                  <a:srgbClr val="3EAADA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Oval 41"/>
              <p:cNvSpPr>
                <a:spLocks noChangeArrowheads="1"/>
              </p:cNvSpPr>
              <p:nvPr/>
            </p:nvSpPr>
            <p:spPr bwMode="auto">
              <a:xfrm>
                <a:off x="4542983" y="4079196"/>
                <a:ext cx="12034" cy="12035"/>
              </a:xfrm>
              <a:prstGeom prst="ellipse">
                <a:avLst/>
              </a:prstGeom>
              <a:grpFill/>
              <a:ln w="9525">
                <a:solidFill>
                  <a:srgbClr val="3EAADA"/>
                </a:solidFill>
                <a:round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323" name="TextBox 131"/>
            <p:cNvSpPr txBox="1"/>
            <p:nvPr/>
          </p:nvSpPr>
          <p:spPr>
            <a:xfrm>
              <a:off x="1218528" y="2562618"/>
              <a:ext cx="1071570" cy="2827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3" tIns="34291" rIns="68583" bIns="34291" anchor="t">
              <a:spAutoFit/>
            </a:bodyPr>
            <a:lstStyle/>
            <a:p>
              <a:pPr algn="ctr" eaLnBrk="0" hangingPunct="0">
                <a:buSzTx/>
              </a:pPr>
              <a:r>
                <a:rPr lang="zh-CN" altLang="en-US" sz="20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人才中心</a:t>
              </a:r>
            </a:p>
          </p:txBody>
        </p:sp>
      </p:grpSp>
      <p:grpSp>
        <p:nvGrpSpPr>
          <p:cNvPr id="13324" name="组合 88"/>
          <p:cNvGrpSpPr/>
          <p:nvPr/>
        </p:nvGrpSpPr>
        <p:grpSpPr>
          <a:xfrm>
            <a:off x="1550988" y="2932560"/>
            <a:ext cx="2830512" cy="1250950"/>
            <a:chOff x="2310461" y="776508"/>
            <a:chExt cx="2122777" cy="937986"/>
          </a:xfrm>
        </p:grpSpPr>
        <p:sp>
          <p:nvSpPr>
            <p:cNvPr id="20" name="Oval 10"/>
            <p:cNvSpPr/>
            <p:nvPr/>
          </p:nvSpPr>
          <p:spPr>
            <a:xfrm>
              <a:off x="3499835" y="776508"/>
              <a:ext cx="933403" cy="937986"/>
            </a:xfrm>
            <a:prstGeom prst="ellipse">
              <a:avLst/>
            </a:prstGeom>
            <a:solidFill>
              <a:srgbClr val="275ACB"/>
            </a:solidFill>
            <a:ln>
              <a:solidFill>
                <a:srgbClr val="3EAAD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3714744" y="1000114"/>
              <a:ext cx="536575" cy="447675"/>
              <a:chOff x="1397001" y="1871663"/>
              <a:chExt cx="536575" cy="447675"/>
            </a:xfrm>
            <a:solidFill>
              <a:schemeClr val="bg1"/>
            </a:solidFill>
          </p:grpSpPr>
          <p:sp>
            <p:nvSpPr>
              <p:cNvPr id="73" name="Freeform 75"/>
              <p:cNvSpPr>
                <a:spLocks noEditPoints="1"/>
              </p:cNvSpPr>
              <p:nvPr/>
            </p:nvSpPr>
            <p:spPr bwMode="auto">
              <a:xfrm>
                <a:off x="1397001" y="2068513"/>
                <a:ext cx="536575" cy="250825"/>
              </a:xfrm>
              <a:custGeom>
                <a:avLst/>
                <a:gdLst>
                  <a:gd name="T0" fmla="*/ 338 w 338"/>
                  <a:gd name="T1" fmla="*/ 158 h 158"/>
                  <a:gd name="T2" fmla="*/ 0 w 338"/>
                  <a:gd name="T3" fmla="*/ 0 h 158"/>
                  <a:gd name="T4" fmla="*/ 279 w 338"/>
                  <a:gd name="T5" fmla="*/ 143 h 158"/>
                  <a:gd name="T6" fmla="*/ 57 w 338"/>
                  <a:gd name="T7" fmla="*/ 114 h 158"/>
                  <a:gd name="T8" fmla="*/ 279 w 338"/>
                  <a:gd name="T9" fmla="*/ 143 h 158"/>
                  <a:gd name="T10" fmla="*/ 42 w 338"/>
                  <a:gd name="T11" fmla="*/ 67 h 158"/>
                  <a:gd name="T12" fmla="*/ 72 w 338"/>
                  <a:gd name="T13" fmla="*/ 96 h 158"/>
                  <a:gd name="T14" fmla="*/ 87 w 338"/>
                  <a:gd name="T15" fmla="*/ 96 h 158"/>
                  <a:gd name="T16" fmla="*/ 117 w 338"/>
                  <a:gd name="T17" fmla="*/ 67 h 158"/>
                  <a:gd name="T18" fmla="*/ 87 w 338"/>
                  <a:gd name="T19" fmla="*/ 96 h 158"/>
                  <a:gd name="T20" fmla="*/ 132 w 338"/>
                  <a:gd name="T21" fmla="*/ 67 h 158"/>
                  <a:gd name="T22" fmla="*/ 161 w 338"/>
                  <a:gd name="T23" fmla="*/ 96 h 158"/>
                  <a:gd name="T24" fmla="*/ 176 w 338"/>
                  <a:gd name="T25" fmla="*/ 96 h 158"/>
                  <a:gd name="T26" fmla="*/ 205 w 338"/>
                  <a:gd name="T27" fmla="*/ 67 h 158"/>
                  <a:gd name="T28" fmla="*/ 176 w 338"/>
                  <a:gd name="T29" fmla="*/ 96 h 158"/>
                  <a:gd name="T30" fmla="*/ 220 w 338"/>
                  <a:gd name="T31" fmla="*/ 67 h 158"/>
                  <a:gd name="T32" fmla="*/ 250 w 338"/>
                  <a:gd name="T33" fmla="*/ 96 h 158"/>
                  <a:gd name="T34" fmla="*/ 294 w 338"/>
                  <a:gd name="T35" fmla="*/ 96 h 158"/>
                  <a:gd name="T36" fmla="*/ 264 w 338"/>
                  <a:gd name="T37" fmla="*/ 67 h 158"/>
                  <a:gd name="T38" fmla="*/ 294 w 338"/>
                  <a:gd name="T39" fmla="*/ 96 h 158"/>
                  <a:gd name="T40" fmla="*/ 316 w 338"/>
                  <a:gd name="T41" fmla="*/ 23 h 158"/>
                  <a:gd name="T42" fmla="*/ 286 w 338"/>
                  <a:gd name="T43" fmla="*/ 52 h 158"/>
                  <a:gd name="T44" fmla="*/ 242 w 338"/>
                  <a:gd name="T45" fmla="*/ 23 h 158"/>
                  <a:gd name="T46" fmla="*/ 272 w 338"/>
                  <a:gd name="T47" fmla="*/ 52 h 158"/>
                  <a:gd name="T48" fmla="*/ 242 w 338"/>
                  <a:gd name="T49" fmla="*/ 23 h 158"/>
                  <a:gd name="T50" fmla="*/ 227 w 338"/>
                  <a:gd name="T51" fmla="*/ 23 h 158"/>
                  <a:gd name="T52" fmla="*/ 198 w 338"/>
                  <a:gd name="T53" fmla="*/ 52 h 158"/>
                  <a:gd name="T54" fmla="*/ 154 w 338"/>
                  <a:gd name="T55" fmla="*/ 23 h 158"/>
                  <a:gd name="T56" fmla="*/ 183 w 338"/>
                  <a:gd name="T57" fmla="*/ 52 h 158"/>
                  <a:gd name="T58" fmla="*/ 154 w 338"/>
                  <a:gd name="T59" fmla="*/ 23 h 158"/>
                  <a:gd name="T60" fmla="*/ 139 w 338"/>
                  <a:gd name="T61" fmla="*/ 23 h 158"/>
                  <a:gd name="T62" fmla="*/ 110 w 338"/>
                  <a:gd name="T63" fmla="*/ 52 h 158"/>
                  <a:gd name="T64" fmla="*/ 64 w 338"/>
                  <a:gd name="T65" fmla="*/ 23 h 158"/>
                  <a:gd name="T66" fmla="*/ 94 w 338"/>
                  <a:gd name="T67" fmla="*/ 52 h 158"/>
                  <a:gd name="T68" fmla="*/ 64 w 338"/>
                  <a:gd name="T69" fmla="*/ 23 h 158"/>
                  <a:gd name="T70" fmla="*/ 50 w 338"/>
                  <a:gd name="T71" fmla="*/ 23 h 158"/>
                  <a:gd name="T72" fmla="*/ 20 w 338"/>
                  <a:gd name="T73" fmla="*/ 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158">
                    <a:moveTo>
                      <a:pt x="0" y="158"/>
                    </a:moveTo>
                    <a:lnTo>
                      <a:pt x="338" y="158"/>
                    </a:lnTo>
                    <a:lnTo>
                      <a:pt x="338" y="0"/>
                    </a:lnTo>
                    <a:lnTo>
                      <a:pt x="0" y="0"/>
                    </a:lnTo>
                    <a:lnTo>
                      <a:pt x="0" y="158"/>
                    </a:lnTo>
                    <a:close/>
                    <a:moveTo>
                      <a:pt x="279" y="143"/>
                    </a:moveTo>
                    <a:lnTo>
                      <a:pt x="57" y="143"/>
                    </a:lnTo>
                    <a:lnTo>
                      <a:pt x="57" y="114"/>
                    </a:lnTo>
                    <a:lnTo>
                      <a:pt x="279" y="114"/>
                    </a:lnTo>
                    <a:lnTo>
                      <a:pt x="279" y="143"/>
                    </a:lnTo>
                    <a:close/>
                    <a:moveTo>
                      <a:pt x="42" y="96"/>
                    </a:moveTo>
                    <a:lnTo>
                      <a:pt x="42" y="67"/>
                    </a:lnTo>
                    <a:lnTo>
                      <a:pt x="72" y="67"/>
                    </a:lnTo>
                    <a:lnTo>
                      <a:pt x="72" y="96"/>
                    </a:lnTo>
                    <a:lnTo>
                      <a:pt x="42" y="96"/>
                    </a:lnTo>
                    <a:close/>
                    <a:moveTo>
                      <a:pt x="87" y="96"/>
                    </a:moveTo>
                    <a:lnTo>
                      <a:pt x="87" y="67"/>
                    </a:lnTo>
                    <a:lnTo>
                      <a:pt x="117" y="67"/>
                    </a:lnTo>
                    <a:lnTo>
                      <a:pt x="117" y="96"/>
                    </a:lnTo>
                    <a:lnTo>
                      <a:pt x="87" y="96"/>
                    </a:lnTo>
                    <a:close/>
                    <a:moveTo>
                      <a:pt x="132" y="96"/>
                    </a:moveTo>
                    <a:lnTo>
                      <a:pt x="132" y="67"/>
                    </a:lnTo>
                    <a:lnTo>
                      <a:pt x="161" y="67"/>
                    </a:lnTo>
                    <a:lnTo>
                      <a:pt x="161" y="96"/>
                    </a:lnTo>
                    <a:lnTo>
                      <a:pt x="132" y="96"/>
                    </a:lnTo>
                    <a:close/>
                    <a:moveTo>
                      <a:pt x="176" y="96"/>
                    </a:moveTo>
                    <a:lnTo>
                      <a:pt x="176" y="67"/>
                    </a:lnTo>
                    <a:lnTo>
                      <a:pt x="205" y="67"/>
                    </a:lnTo>
                    <a:lnTo>
                      <a:pt x="205" y="96"/>
                    </a:lnTo>
                    <a:lnTo>
                      <a:pt x="176" y="96"/>
                    </a:lnTo>
                    <a:close/>
                    <a:moveTo>
                      <a:pt x="220" y="96"/>
                    </a:moveTo>
                    <a:lnTo>
                      <a:pt x="220" y="67"/>
                    </a:lnTo>
                    <a:lnTo>
                      <a:pt x="250" y="67"/>
                    </a:lnTo>
                    <a:lnTo>
                      <a:pt x="250" y="96"/>
                    </a:lnTo>
                    <a:lnTo>
                      <a:pt x="220" y="96"/>
                    </a:lnTo>
                    <a:close/>
                    <a:moveTo>
                      <a:pt x="294" y="96"/>
                    </a:moveTo>
                    <a:lnTo>
                      <a:pt x="264" y="96"/>
                    </a:lnTo>
                    <a:lnTo>
                      <a:pt x="264" y="67"/>
                    </a:lnTo>
                    <a:lnTo>
                      <a:pt x="294" y="67"/>
                    </a:lnTo>
                    <a:lnTo>
                      <a:pt x="294" y="96"/>
                    </a:lnTo>
                    <a:close/>
                    <a:moveTo>
                      <a:pt x="286" y="23"/>
                    </a:moveTo>
                    <a:lnTo>
                      <a:pt x="316" y="23"/>
                    </a:lnTo>
                    <a:lnTo>
                      <a:pt x="316" y="52"/>
                    </a:lnTo>
                    <a:lnTo>
                      <a:pt x="286" y="52"/>
                    </a:lnTo>
                    <a:lnTo>
                      <a:pt x="286" y="23"/>
                    </a:lnTo>
                    <a:close/>
                    <a:moveTo>
                      <a:pt x="242" y="23"/>
                    </a:moveTo>
                    <a:lnTo>
                      <a:pt x="272" y="23"/>
                    </a:lnTo>
                    <a:lnTo>
                      <a:pt x="272" y="52"/>
                    </a:lnTo>
                    <a:lnTo>
                      <a:pt x="242" y="52"/>
                    </a:lnTo>
                    <a:lnTo>
                      <a:pt x="242" y="23"/>
                    </a:lnTo>
                    <a:close/>
                    <a:moveTo>
                      <a:pt x="198" y="23"/>
                    </a:moveTo>
                    <a:lnTo>
                      <a:pt x="227" y="23"/>
                    </a:lnTo>
                    <a:lnTo>
                      <a:pt x="227" y="52"/>
                    </a:lnTo>
                    <a:lnTo>
                      <a:pt x="198" y="52"/>
                    </a:lnTo>
                    <a:lnTo>
                      <a:pt x="198" y="23"/>
                    </a:lnTo>
                    <a:close/>
                    <a:moveTo>
                      <a:pt x="154" y="23"/>
                    </a:moveTo>
                    <a:lnTo>
                      <a:pt x="183" y="23"/>
                    </a:lnTo>
                    <a:lnTo>
                      <a:pt x="183" y="52"/>
                    </a:lnTo>
                    <a:lnTo>
                      <a:pt x="154" y="52"/>
                    </a:lnTo>
                    <a:lnTo>
                      <a:pt x="154" y="23"/>
                    </a:lnTo>
                    <a:close/>
                    <a:moveTo>
                      <a:pt x="110" y="23"/>
                    </a:moveTo>
                    <a:lnTo>
                      <a:pt x="139" y="23"/>
                    </a:lnTo>
                    <a:lnTo>
                      <a:pt x="139" y="52"/>
                    </a:lnTo>
                    <a:lnTo>
                      <a:pt x="110" y="52"/>
                    </a:lnTo>
                    <a:lnTo>
                      <a:pt x="110" y="23"/>
                    </a:lnTo>
                    <a:close/>
                    <a:moveTo>
                      <a:pt x="64" y="23"/>
                    </a:moveTo>
                    <a:lnTo>
                      <a:pt x="94" y="23"/>
                    </a:lnTo>
                    <a:lnTo>
                      <a:pt x="94" y="52"/>
                    </a:lnTo>
                    <a:lnTo>
                      <a:pt x="64" y="52"/>
                    </a:lnTo>
                    <a:lnTo>
                      <a:pt x="64" y="23"/>
                    </a:lnTo>
                    <a:close/>
                    <a:moveTo>
                      <a:pt x="20" y="23"/>
                    </a:moveTo>
                    <a:lnTo>
                      <a:pt x="50" y="23"/>
                    </a:lnTo>
                    <a:lnTo>
                      <a:pt x="50" y="52"/>
                    </a:lnTo>
                    <a:lnTo>
                      <a:pt x="20" y="52"/>
                    </a:lnTo>
                    <a:lnTo>
                      <a:pt x="20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76"/>
              <p:cNvSpPr/>
              <p:nvPr/>
            </p:nvSpPr>
            <p:spPr bwMode="auto">
              <a:xfrm>
                <a:off x="1497013" y="1955800"/>
                <a:ext cx="309563" cy="74613"/>
              </a:xfrm>
              <a:custGeom>
                <a:avLst/>
                <a:gdLst>
                  <a:gd name="T0" fmla="*/ 0 w 133"/>
                  <a:gd name="T1" fmla="*/ 16 h 32"/>
                  <a:gd name="T2" fmla="*/ 9 w 133"/>
                  <a:gd name="T3" fmla="*/ 32 h 32"/>
                  <a:gd name="T4" fmla="*/ 67 w 133"/>
                  <a:gd name="T5" fmla="*/ 19 h 32"/>
                  <a:gd name="T6" fmla="*/ 124 w 133"/>
                  <a:gd name="T7" fmla="*/ 32 h 32"/>
                  <a:gd name="T8" fmla="*/ 133 w 133"/>
                  <a:gd name="T9" fmla="*/ 16 h 32"/>
                  <a:gd name="T10" fmla="*/ 67 w 133"/>
                  <a:gd name="T11" fmla="*/ 0 h 32"/>
                  <a:gd name="T12" fmla="*/ 0 w 133"/>
                  <a:gd name="T1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32">
                    <a:moveTo>
                      <a:pt x="0" y="16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25" y="24"/>
                      <a:pt x="46" y="19"/>
                      <a:pt x="67" y="19"/>
                    </a:cubicBezTo>
                    <a:cubicBezTo>
                      <a:pt x="88" y="19"/>
                      <a:pt x="108" y="24"/>
                      <a:pt x="124" y="32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14" y="6"/>
                      <a:pt x="91" y="0"/>
                      <a:pt x="67" y="0"/>
                    </a:cubicBezTo>
                    <a:cubicBezTo>
                      <a:pt x="43" y="0"/>
                      <a:pt x="19" y="6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Freeform 77"/>
              <p:cNvSpPr/>
              <p:nvPr/>
            </p:nvSpPr>
            <p:spPr bwMode="auto">
              <a:xfrm>
                <a:off x="1446213" y="1871663"/>
                <a:ext cx="412750" cy="87313"/>
              </a:xfrm>
              <a:custGeom>
                <a:avLst/>
                <a:gdLst>
                  <a:gd name="T0" fmla="*/ 177 w 177"/>
                  <a:gd name="T1" fmla="*/ 21 h 38"/>
                  <a:gd name="T2" fmla="*/ 89 w 177"/>
                  <a:gd name="T3" fmla="*/ 0 h 38"/>
                  <a:gd name="T4" fmla="*/ 0 w 177"/>
                  <a:gd name="T5" fmla="*/ 21 h 38"/>
                  <a:gd name="T6" fmla="*/ 9 w 177"/>
                  <a:gd name="T7" fmla="*/ 38 h 38"/>
                  <a:gd name="T8" fmla="*/ 89 w 177"/>
                  <a:gd name="T9" fmla="*/ 19 h 38"/>
                  <a:gd name="T10" fmla="*/ 168 w 177"/>
                  <a:gd name="T11" fmla="*/ 38 h 38"/>
                  <a:gd name="T12" fmla="*/ 177 w 177"/>
                  <a:gd name="T13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38">
                    <a:moveTo>
                      <a:pt x="177" y="21"/>
                    </a:moveTo>
                    <a:cubicBezTo>
                      <a:pt x="152" y="8"/>
                      <a:pt x="121" y="0"/>
                      <a:pt x="89" y="0"/>
                    </a:cubicBezTo>
                    <a:cubicBezTo>
                      <a:pt x="56" y="0"/>
                      <a:pt x="25" y="8"/>
                      <a:pt x="0" y="21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31" y="26"/>
                      <a:pt x="60" y="19"/>
                      <a:pt x="89" y="19"/>
                    </a:cubicBezTo>
                    <a:cubicBezTo>
                      <a:pt x="118" y="19"/>
                      <a:pt x="146" y="26"/>
                      <a:pt x="168" y="38"/>
                    </a:cubicBezTo>
                    <a:lnTo>
                      <a:pt x="17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2310461" y="1071712"/>
              <a:ext cx="1100246" cy="300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大数据中心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095740" y="5218887"/>
            <a:ext cx="842433" cy="683684"/>
            <a:chOff x="3816350" y="963612"/>
            <a:chExt cx="631825" cy="512763"/>
          </a:xfrm>
          <a:solidFill>
            <a:schemeClr val="bg1"/>
          </a:solidFill>
        </p:grpSpPr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816350" y="1417637"/>
              <a:ext cx="631825" cy="58738"/>
            </a:xfrm>
            <a:custGeom>
              <a:avLst/>
              <a:gdLst>
                <a:gd name="T0" fmla="*/ 398 w 398"/>
                <a:gd name="T1" fmla="*/ 0 h 37"/>
                <a:gd name="T2" fmla="*/ 0 w 398"/>
                <a:gd name="T3" fmla="*/ 0 h 37"/>
                <a:gd name="T4" fmla="*/ 0 w 398"/>
                <a:gd name="T5" fmla="*/ 37 h 37"/>
                <a:gd name="T6" fmla="*/ 398 w 398"/>
                <a:gd name="T7" fmla="*/ 37 h 37"/>
                <a:gd name="T8" fmla="*/ 398 w 398"/>
                <a:gd name="T9" fmla="*/ 0 h 37"/>
                <a:gd name="T10" fmla="*/ 398 w 398"/>
                <a:gd name="T11" fmla="*/ 0 h 37"/>
                <a:gd name="T12" fmla="*/ 380 w 398"/>
                <a:gd name="T13" fmla="*/ 24 h 37"/>
                <a:gd name="T14" fmla="*/ 348 w 398"/>
                <a:gd name="T15" fmla="*/ 24 h 37"/>
                <a:gd name="T16" fmla="*/ 348 w 398"/>
                <a:gd name="T17" fmla="*/ 15 h 37"/>
                <a:gd name="T18" fmla="*/ 380 w 398"/>
                <a:gd name="T19" fmla="*/ 15 h 37"/>
                <a:gd name="T20" fmla="*/ 380 w 398"/>
                <a:gd name="T21" fmla="*/ 24 h 37"/>
                <a:gd name="T22" fmla="*/ 380 w 398"/>
                <a:gd name="T23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8" h="37">
                  <a:moveTo>
                    <a:pt x="398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398" y="37"/>
                  </a:lnTo>
                  <a:lnTo>
                    <a:pt x="398" y="0"/>
                  </a:lnTo>
                  <a:lnTo>
                    <a:pt x="398" y="0"/>
                  </a:lnTo>
                  <a:close/>
                  <a:moveTo>
                    <a:pt x="380" y="24"/>
                  </a:moveTo>
                  <a:lnTo>
                    <a:pt x="348" y="24"/>
                  </a:lnTo>
                  <a:lnTo>
                    <a:pt x="348" y="15"/>
                  </a:lnTo>
                  <a:lnTo>
                    <a:pt x="380" y="15"/>
                  </a:lnTo>
                  <a:lnTo>
                    <a:pt x="380" y="24"/>
                  </a:lnTo>
                  <a:lnTo>
                    <a:pt x="38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3816350" y="1338262"/>
              <a:ext cx="631825" cy="55563"/>
            </a:xfrm>
            <a:custGeom>
              <a:avLst/>
              <a:gdLst>
                <a:gd name="T0" fmla="*/ 383 w 398"/>
                <a:gd name="T1" fmla="*/ 0 h 35"/>
                <a:gd name="T2" fmla="*/ 17 w 398"/>
                <a:gd name="T3" fmla="*/ 0 h 35"/>
                <a:gd name="T4" fmla="*/ 0 w 398"/>
                <a:gd name="T5" fmla="*/ 35 h 35"/>
                <a:gd name="T6" fmla="*/ 398 w 398"/>
                <a:gd name="T7" fmla="*/ 35 h 35"/>
                <a:gd name="T8" fmla="*/ 383 w 39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35">
                  <a:moveTo>
                    <a:pt x="383" y="0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98" y="35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74"/>
            <p:cNvSpPr>
              <a:spLocks noEditPoints="1"/>
            </p:cNvSpPr>
            <p:nvPr/>
          </p:nvSpPr>
          <p:spPr bwMode="auto">
            <a:xfrm>
              <a:off x="3843338" y="963612"/>
              <a:ext cx="573088" cy="350838"/>
            </a:xfrm>
            <a:custGeom>
              <a:avLst/>
              <a:gdLst>
                <a:gd name="T0" fmla="*/ 0 w 361"/>
                <a:gd name="T1" fmla="*/ 221 h 221"/>
                <a:gd name="T2" fmla="*/ 361 w 361"/>
                <a:gd name="T3" fmla="*/ 221 h 221"/>
                <a:gd name="T4" fmla="*/ 361 w 361"/>
                <a:gd name="T5" fmla="*/ 0 h 221"/>
                <a:gd name="T6" fmla="*/ 0 w 361"/>
                <a:gd name="T7" fmla="*/ 0 h 221"/>
                <a:gd name="T8" fmla="*/ 0 w 361"/>
                <a:gd name="T9" fmla="*/ 221 h 221"/>
                <a:gd name="T10" fmla="*/ 40 w 361"/>
                <a:gd name="T11" fmla="*/ 31 h 221"/>
                <a:gd name="T12" fmla="*/ 322 w 361"/>
                <a:gd name="T13" fmla="*/ 31 h 221"/>
                <a:gd name="T14" fmla="*/ 322 w 361"/>
                <a:gd name="T15" fmla="*/ 189 h 221"/>
                <a:gd name="T16" fmla="*/ 40 w 361"/>
                <a:gd name="T17" fmla="*/ 189 h 221"/>
                <a:gd name="T18" fmla="*/ 40 w 361"/>
                <a:gd name="T19" fmla="*/ 3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21">
                  <a:moveTo>
                    <a:pt x="0" y="221"/>
                  </a:moveTo>
                  <a:lnTo>
                    <a:pt x="361" y="221"/>
                  </a:lnTo>
                  <a:lnTo>
                    <a:pt x="361" y="0"/>
                  </a:lnTo>
                  <a:lnTo>
                    <a:pt x="0" y="0"/>
                  </a:lnTo>
                  <a:lnTo>
                    <a:pt x="0" y="221"/>
                  </a:lnTo>
                  <a:close/>
                  <a:moveTo>
                    <a:pt x="40" y="31"/>
                  </a:moveTo>
                  <a:lnTo>
                    <a:pt x="322" y="31"/>
                  </a:lnTo>
                  <a:lnTo>
                    <a:pt x="322" y="189"/>
                  </a:lnTo>
                  <a:lnTo>
                    <a:pt x="40" y="189"/>
                  </a:lnTo>
                  <a:lnTo>
                    <a:pt x="4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329" name="TextBox 129"/>
          <p:cNvSpPr txBox="1"/>
          <p:nvPr/>
        </p:nvSpPr>
        <p:spPr>
          <a:xfrm>
            <a:off x="1714500" y="5409060"/>
            <a:ext cx="2058988" cy="377028"/>
          </a:xfrm>
          <a:prstGeom prst="rect">
            <a:avLst/>
          </a:prstGeom>
          <a:noFill/>
          <a:ln w="9525">
            <a:noFill/>
          </a:ln>
        </p:spPr>
        <p:txBody>
          <a:bodyPr lIns="68583" tIns="34291" rIns="68583" bIns="34291" anchor="t">
            <a:spAutoFit/>
          </a:bodyPr>
          <a:lstStyle/>
          <a:p>
            <a:pPr algn="ctr" eaLnBrk="0" hangingPunct="0">
              <a:buSzTx/>
            </a:pPr>
            <a:r>
              <a:rPr lang="zh-CN" altLang="en-US" sz="2000" b="1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信息技术中心</a:t>
            </a:r>
          </a:p>
        </p:txBody>
      </p:sp>
      <p:sp>
        <p:nvSpPr>
          <p:cNvPr id="13330" name="Freeform 793"/>
          <p:cNvSpPr>
            <a:spLocks noEditPoints="1"/>
          </p:cNvSpPr>
          <p:nvPr/>
        </p:nvSpPr>
        <p:spPr>
          <a:xfrm>
            <a:off x="7429500" y="2170560"/>
            <a:ext cx="476250" cy="7620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2" h="126">
                <a:moveTo>
                  <a:pt x="4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4"/>
                  <a:pt x="2" y="126"/>
                  <a:pt x="4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50" y="126"/>
                  <a:pt x="52" y="124"/>
                  <a:pt x="52" y="121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0" y="0"/>
                  <a:pt x="48" y="0"/>
                </a:cubicBezTo>
                <a:close/>
                <a:moveTo>
                  <a:pt x="48" y="117"/>
                </a:moveTo>
                <a:cubicBezTo>
                  <a:pt x="48" y="120"/>
                  <a:pt x="46" y="122"/>
                  <a:pt x="43" y="122"/>
                </a:cubicBezTo>
                <a:cubicBezTo>
                  <a:pt x="9" y="122"/>
                  <a:pt x="9" y="122"/>
                  <a:pt x="9" y="122"/>
                </a:cubicBezTo>
                <a:cubicBezTo>
                  <a:pt x="6" y="122"/>
                  <a:pt x="4" y="120"/>
                  <a:pt x="4" y="117"/>
                </a:cubicBezTo>
                <a:cubicBezTo>
                  <a:pt x="4" y="82"/>
                  <a:pt x="4" y="82"/>
                  <a:pt x="4" y="82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9"/>
                  <a:pt x="8" y="120"/>
                  <a:pt x="9" y="120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5" y="119"/>
                  <a:pt x="45" y="117"/>
                </a:cubicBezTo>
                <a:cubicBezTo>
                  <a:pt x="48" y="82"/>
                  <a:pt x="48" y="82"/>
                  <a:pt x="48" y="82"/>
                </a:cubicBezTo>
                <a:lnTo>
                  <a:pt x="48" y="117"/>
                </a:lnTo>
                <a:close/>
                <a:moveTo>
                  <a:pt x="14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2" y="34"/>
                  <a:pt x="42" y="36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3"/>
                  <a:pt x="40" y="45"/>
                  <a:pt x="38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2" y="45"/>
                  <a:pt x="10" y="43"/>
                  <a:pt x="10" y="41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4"/>
                  <a:pt x="12" y="33"/>
                  <a:pt x="14" y="33"/>
                </a:cubicBezTo>
                <a:close/>
                <a:moveTo>
                  <a:pt x="10" y="25"/>
                </a:move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2" y="16"/>
                  <a:pt x="1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0" y="16"/>
                  <a:pt x="42" y="18"/>
                  <a:pt x="42" y="20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7"/>
                  <a:pt x="40" y="28"/>
                  <a:pt x="38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2" y="28"/>
                  <a:pt x="10" y="27"/>
                  <a:pt x="10" y="25"/>
                </a:cubicBezTo>
                <a:close/>
                <a:moveTo>
                  <a:pt x="26" y="90"/>
                </a:moveTo>
                <a:cubicBezTo>
                  <a:pt x="21" y="90"/>
                  <a:pt x="17" y="86"/>
                  <a:pt x="17" y="82"/>
                </a:cubicBezTo>
                <a:cubicBezTo>
                  <a:pt x="17" y="77"/>
                  <a:pt x="21" y="73"/>
                  <a:pt x="26" y="73"/>
                </a:cubicBezTo>
                <a:cubicBezTo>
                  <a:pt x="30" y="73"/>
                  <a:pt x="34" y="77"/>
                  <a:pt x="34" y="82"/>
                </a:cubicBezTo>
                <a:cubicBezTo>
                  <a:pt x="34" y="86"/>
                  <a:pt x="30" y="90"/>
                  <a:pt x="26" y="90"/>
                </a:cubicBezTo>
                <a:close/>
                <a:moveTo>
                  <a:pt x="30" y="102"/>
                </a:moveTo>
                <a:cubicBezTo>
                  <a:pt x="30" y="105"/>
                  <a:pt x="28" y="106"/>
                  <a:pt x="26" y="106"/>
                </a:cubicBezTo>
                <a:cubicBezTo>
                  <a:pt x="24" y="106"/>
                  <a:pt x="22" y="105"/>
                  <a:pt x="22" y="102"/>
                </a:cubicBezTo>
                <a:cubicBezTo>
                  <a:pt x="22" y="100"/>
                  <a:pt x="24" y="98"/>
                  <a:pt x="26" y="98"/>
                </a:cubicBezTo>
                <a:cubicBezTo>
                  <a:pt x="28" y="98"/>
                  <a:pt x="30" y="100"/>
                  <a:pt x="30" y="102"/>
                </a:cubicBezTo>
                <a:close/>
                <a:moveTo>
                  <a:pt x="22" y="59"/>
                </a:moveTo>
                <a:cubicBezTo>
                  <a:pt x="21" y="59"/>
                  <a:pt x="20" y="58"/>
                  <a:pt x="20" y="57"/>
                </a:cubicBezTo>
                <a:cubicBezTo>
                  <a:pt x="20" y="56"/>
                  <a:pt x="21" y="55"/>
                  <a:pt x="22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5"/>
                  <a:pt x="41" y="56"/>
                  <a:pt x="41" y="57"/>
                </a:cubicBezTo>
                <a:cubicBezTo>
                  <a:pt x="41" y="58"/>
                  <a:pt x="40" y="59"/>
                  <a:pt x="38" y="59"/>
                </a:cubicBezTo>
                <a:lnTo>
                  <a:pt x="22" y="59"/>
                </a:lnTo>
                <a:close/>
                <a:moveTo>
                  <a:pt x="48" y="44"/>
                </a:moveTo>
                <a:cubicBezTo>
                  <a:pt x="45" y="8"/>
                  <a:pt x="45" y="8"/>
                  <a:pt x="45" y="8"/>
                </a:cubicBezTo>
                <a:cubicBezTo>
                  <a:pt x="45" y="7"/>
                  <a:pt x="44" y="6"/>
                  <a:pt x="43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7" y="7"/>
                  <a:pt x="7" y="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4"/>
                  <a:pt x="9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6" y="4"/>
                  <a:pt x="48" y="6"/>
                  <a:pt x="48" y="8"/>
                </a:cubicBezTo>
                <a:lnTo>
                  <a:pt x="48" y="44"/>
                </a:lnTo>
                <a:close/>
                <a:moveTo>
                  <a:pt x="31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4" y="27"/>
                  <a:pt x="34" y="26"/>
                </a:cubicBez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0" y="26"/>
                </a:cubicBezTo>
                <a:cubicBezTo>
                  <a:pt x="30" y="27"/>
                  <a:pt x="31" y="28"/>
                  <a:pt x="31" y="28"/>
                </a:cubicBezTo>
                <a:close/>
                <a:moveTo>
                  <a:pt x="36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7"/>
                  <a:pt x="38" y="26"/>
                </a:cubicBezTo>
                <a:cubicBezTo>
                  <a:pt x="38" y="25"/>
                  <a:pt x="38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6"/>
                </a:cubicBezTo>
                <a:cubicBezTo>
                  <a:pt x="35" y="27"/>
                  <a:pt x="35" y="28"/>
                  <a:pt x="36" y="28"/>
                </a:cubicBezTo>
                <a:close/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4" y="42"/>
                </a:cubicBezTo>
                <a:cubicBezTo>
                  <a:pt x="34" y="41"/>
                  <a:pt x="33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30" y="43"/>
                  <a:pt x="31" y="43"/>
                  <a:pt x="32" y="43"/>
                </a:cubicBezTo>
                <a:close/>
                <a:moveTo>
                  <a:pt x="36" y="43"/>
                </a:move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3"/>
                  <a:pt x="39" y="42"/>
                </a:cubicBezTo>
                <a:cubicBezTo>
                  <a:pt x="39" y="41"/>
                  <a:pt x="38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1"/>
                  <a:pt x="35" y="42"/>
                </a:cubicBezTo>
                <a:cubicBezTo>
                  <a:pt x="35" y="43"/>
                  <a:pt x="36" y="43"/>
                  <a:pt x="36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83" name="矩形 82"/>
          <p:cNvSpPr/>
          <p:nvPr/>
        </p:nvSpPr>
        <p:spPr>
          <a:xfrm>
            <a:off x="8191500" y="2167385"/>
            <a:ext cx="3530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智能网联创新技术中心</a:t>
            </a:r>
          </a:p>
        </p:txBody>
      </p:sp>
      <p:sp>
        <p:nvSpPr>
          <p:cNvPr id="13332" name="Freeform 229"/>
          <p:cNvSpPr>
            <a:spLocks noEditPoints="1"/>
          </p:cNvSpPr>
          <p:nvPr/>
        </p:nvSpPr>
        <p:spPr>
          <a:xfrm>
            <a:off x="7620000" y="4088260"/>
            <a:ext cx="952500" cy="5715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08" h="60">
                <a:moveTo>
                  <a:pt x="108" y="30"/>
                </a:moveTo>
                <a:cubicBezTo>
                  <a:pt x="108" y="10"/>
                  <a:pt x="108" y="10"/>
                  <a:pt x="108" y="10"/>
                </a:cubicBezTo>
                <a:cubicBezTo>
                  <a:pt x="108" y="5"/>
                  <a:pt x="104" y="0"/>
                  <a:pt x="9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0"/>
                  <a:pt x="0" y="29"/>
                  <a:pt x="0" y="30"/>
                </a:cubicBezTo>
                <a:cubicBezTo>
                  <a:pt x="0" y="46"/>
                  <a:pt x="13" y="59"/>
                  <a:pt x="29" y="59"/>
                </a:cubicBezTo>
                <a:cubicBezTo>
                  <a:pt x="33" y="59"/>
                  <a:pt x="37" y="60"/>
                  <a:pt x="40" y="60"/>
                </a:cubicBezTo>
                <a:cubicBezTo>
                  <a:pt x="46" y="60"/>
                  <a:pt x="51" y="59"/>
                  <a:pt x="54" y="53"/>
                </a:cubicBezTo>
                <a:cubicBezTo>
                  <a:pt x="57" y="59"/>
                  <a:pt x="62" y="60"/>
                  <a:pt x="68" y="60"/>
                </a:cubicBezTo>
                <a:cubicBezTo>
                  <a:pt x="71" y="60"/>
                  <a:pt x="75" y="59"/>
                  <a:pt x="79" y="59"/>
                </a:cubicBezTo>
                <a:cubicBezTo>
                  <a:pt x="95" y="59"/>
                  <a:pt x="108" y="46"/>
                  <a:pt x="108" y="30"/>
                </a:cubicBezTo>
                <a:close/>
                <a:moveTo>
                  <a:pt x="93" y="30"/>
                </a:moveTo>
                <a:cubicBezTo>
                  <a:pt x="93" y="34"/>
                  <a:pt x="92" y="38"/>
                  <a:pt x="89" y="40"/>
                </a:cubicBezTo>
                <a:cubicBezTo>
                  <a:pt x="86" y="43"/>
                  <a:pt x="83" y="45"/>
                  <a:pt x="79" y="45"/>
                </a:cubicBezTo>
                <a:cubicBezTo>
                  <a:pt x="76" y="45"/>
                  <a:pt x="66" y="45"/>
                  <a:pt x="66" y="45"/>
                </a:cubicBezTo>
                <a:cubicBezTo>
                  <a:pt x="54" y="27"/>
                  <a:pt x="54" y="27"/>
                  <a:pt x="54" y="27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32" y="45"/>
                  <a:pt x="29" y="45"/>
                </a:cubicBezTo>
                <a:cubicBezTo>
                  <a:pt x="25" y="45"/>
                  <a:pt x="22" y="43"/>
                  <a:pt x="19" y="40"/>
                </a:cubicBezTo>
                <a:cubicBezTo>
                  <a:pt x="16" y="38"/>
                  <a:pt x="15" y="34"/>
                  <a:pt x="15" y="30"/>
                </a:cubicBezTo>
                <a:cubicBezTo>
                  <a:pt x="15" y="29"/>
                  <a:pt x="15" y="21"/>
                  <a:pt x="15" y="15"/>
                </a:cubicBezTo>
                <a:cubicBezTo>
                  <a:pt x="93" y="15"/>
                  <a:pt x="93" y="15"/>
                  <a:pt x="93" y="15"/>
                </a:cubicBezTo>
                <a:lnTo>
                  <a:pt x="93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13333" name="TextBox 132"/>
          <p:cNvSpPr txBox="1"/>
          <p:nvPr/>
        </p:nvSpPr>
        <p:spPr>
          <a:xfrm>
            <a:off x="8572500" y="4126360"/>
            <a:ext cx="2286000" cy="377028"/>
          </a:xfrm>
          <a:prstGeom prst="rect">
            <a:avLst/>
          </a:prstGeom>
          <a:noFill/>
          <a:ln w="9525">
            <a:noFill/>
          </a:ln>
        </p:spPr>
        <p:txBody>
          <a:bodyPr lIns="68583" tIns="34291" rIns="68583" bIns="34291" anchor="t">
            <a:spAutoFit/>
          </a:bodyPr>
          <a:lstStyle/>
          <a:p>
            <a:pPr algn="ctr" eaLnBrk="0" hangingPunct="0">
              <a:buSzTx/>
            </a:pPr>
            <a:r>
              <a:rPr lang="zh-CN" altLang="en-US" sz="2000" b="1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试验检测中心</a:t>
            </a:r>
          </a:p>
        </p:txBody>
      </p:sp>
      <p:sp>
        <p:nvSpPr>
          <p:cNvPr id="13334" name="Freeform 797"/>
          <p:cNvSpPr>
            <a:spLocks noEditPoints="1"/>
          </p:cNvSpPr>
          <p:nvPr/>
        </p:nvSpPr>
        <p:spPr>
          <a:xfrm>
            <a:off x="6381750" y="5429608"/>
            <a:ext cx="762000" cy="8572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78" h="202">
                <a:moveTo>
                  <a:pt x="84" y="180"/>
                </a:moveTo>
                <a:cubicBezTo>
                  <a:pt x="68" y="181"/>
                  <a:pt x="55" y="185"/>
                  <a:pt x="55" y="191"/>
                </a:cubicBezTo>
                <a:cubicBezTo>
                  <a:pt x="55" y="197"/>
                  <a:pt x="71" y="202"/>
                  <a:pt x="90" y="202"/>
                </a:cubicBezTo>
                <a:cubicBezTo>
                  <a:pt x="109" y="202"/>
                  <a:pt x="125" y="197"/>
                  <a:pt x="125" y="191"/>
                </a:cubicBezTo>
                <a:cubicBezTo>
                  <a:pt x="125" y="185"/>
                  <a:pt x="112" y="180"/>
                  <a:pt x="95" y="180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108" y="183"/>
                  <a:pt x="118" y="186"/>
                  <a:pt x="118" y="191"/>
                </a:cubicBezTo>
                <a:cubicBezTo>
                  <a:pt x="118" y="196"/>
                  <a:pt x="105" y="200"/>
                  <a:pt x="90" y="200"/>
                </a:cubicBezTo>
                <a:cubicBezTo>
                  <a:pt x="74" y="200"/>
                  <a:pt x="62" y="196"/>
                  <a:pt x="62" y="191"/>
                </a:cubicBezTo>
                <a:cubicBezTo>
                  <a:pt x="62" y="186"/>
                  <a:pt x="71" y="183"/>
                  <a:pt x="84" y="182"/>
                </a:cubicBezTo>
                <a:lnTo>
                  <a:pt x="84" y="180"/>
                </a:lnTo>
                <a:close/>
                <a:moveTo>
                  <a:pt x="29" y="35"/>
                </a:moveTo>
                <a:cubicBezTo>
                  <a:pt x="28" y="35"/>
                  <a:pt x="27" y="36"/>
                  <a:pt x="27" y="38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4"/>
                  <a:pt x="0" y="136"/>
                  <a:pt x="0" y="137"/>
                </a:cubicBezTo>
                <a:cubicBezTo>
                  <a:pt x="0" y="150"/>
                  <a:pt x="13" y="161"/>
                  <a:pt x="28" y="161"/>
                </a:cubicBezTo>
                <a:cubicBezTo>
                  <a:pt x="44" y="161"/>
                  <a:pt x="57" y="150"/>
                  <a:pt x="57" y="137"/>
                </a:cubicBezTo>
                <a:cubicBezTo>
                  <a:pt x="57" y="137"/>
                  <a:pt x="56" y="136"/>
                  <a:pt x="56" y="135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6"/>
                  <a:pt x="31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lose/>
                <a:moveTo>
                  <a:pt x="4" y="136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37"/>
                  <a:pt x="4" y="136"/>
                  <a:pt x="4" y="136"/>
                </a:cubicBezTo>
                <a:close/>
                <a:moveTo>
                  <a:pt x="3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9" y="150"/>
                  <a:pt x="27" y="158"/>
                </a:cubicBezTo>
                <a:cubicBezTo>
                  <a:pt x="7" y="156"/>
                  <a:pt x="3" y="141"/>
                  <a:pt x="3" y="141"/>
                </a:cubicBezTo>
                <a:close/>
                <a:moveTo>
                  <a:pt x="31" y="51"/>
                </a:moveTo>
                <a:cubicBezTo>
                  <a:pt x="53" y="137"/>
                  <a:pt x="53" y="137"/>
                  <a:pt x="53" y="137"/>
                </a:cubicBezTo>
                <a:cubicBezTo>
                  <a:pt x="31" y="137"/>
                  <a:pt x="31" y="137"/>
                  <a:pt x="31" y="137"/>
                </a:cubicBezTo>
                <a:lnTo>
                  <a:pt x="31" y="51"/>
                </a:lnTo>
                <a:close/>
                <a:moveTo>
                  <a:pt x="98" y="30"/>
                </a:moveTo>
                <a:cubicBezTo>
                  <a:pt x="96" y="27"/>
                  <a:pt x="94" y="25"/>
                  <a:pt x="91" y="25"/>
                </a:cubicBezTo>
                <a:cubicBezTo>
                  <a:pt x="90" y="0"/>
                  <a:pt x="90" y="0"/>
                  <a:pt x="90" y="0"/>
                </a:cubicBezTo>
                <a:cubicBezTo>
                  <a:pt x="88" y="25"/>
                  <a:pt x="88" y="25"/>
                  <a:pt x="88" y="25"/>
                </a:cubicBezTo>
                <a:cubicBezTo>
                  <a:pt x="86" y="25"/>
                  <a:pt x="83" y="27"/>
                  <a:pt x="82" y="30"/>
                </a:cubicBezTo>
                <a:cubicBezTo>
                  <a:pt x="52" y="27"/>
                  <a:pt x="52" y="27"/>
                  <a:pt x="52" y="27"/>
                </a:cubicBezTo>
                <a:cubicBezTo>
                  <a:pt x="29" y="35"/>
                  <a:pt x="29" y="35"/>
                  <a:pt x="29" y="35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42"/>
                  <a:pt x="85" y="44"/>
                  <a:pt x="87" y="45"/>
                </a:cubicBezTo>
                <a:cubicBezTo>
                  <a:pt x="84" y="96"/>
                  <a:pt x="84" y="96"/>
                  <a:pt x="84" y="96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5" y="96"/>
                  <a:pt x="95" y="96"/>
                  <a:pt x="95" y="96"/>
                </a:cubicBezTo>
                <a:cubicBezTo>
                  <a:pt x="92" y="45"/>
                  <a:pt x="92" y="45"/>
                  <a:pt x="92" y="45"/>
                </a:cubicBezTo>
                <a:cubicBezTo>
                  <a:pt x="95" y="44"/>
                  <a:pt x="97" y="42"/>
                  <a:pt x="98" y="39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27" y="27"/>
                  <a:pt x="127" y="27"/>
                  <a:pt x="127" y="27"/>
                </a:cubicBezTo>
                <a:lnTo>
                  <a:pt x="98" y="30"/>
                </a:lnTo>
                <a:close/>
                <a:moveTo>
                  <a:pt x="177" y="135"/>
                </a:moveTo>
                <a:cubicBezTo>
                  <a:pt x="153" y="38"/>
                  <a:pt x="153" y="38"/>
                  <a:pt x="153" y="38"/>
                </a:cubicBezTo>
                <a:cubicBezTo>
                  <a:pt x="152" y="36"/>
                  <a:pt x="152" y="35"/>
                  <a:pt x="151" y="35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5"/>
                  <a:pt x="151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9" y="35"/>
                  <a:pt x="149" y="36"/>
                  <a:pt x="148" y="38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1" y="134"/>
                  <a:pt x="121" y="136"/>
                  <a:pt x="121" y="137"/>
                </a:cubicBezTo>
                <a:cubicBezTo>
                  <a:pt x="121" y="150"/>
                  <a:pt x="134" y="161"/>
                  <a:pt x="150" y="161"/>
                </a:cubicBezTo>
                <a:cubicBezTo>
                  <a:pt x="165" y="161"/>
                  <a:pt x="178" y="150"/>
                  <a:pt x="178" y="137"/>
                </a:cubicBezTo>
                <a:cubicBezTo>
                  <a:pt x="178" y="137"/>
                  <a:pt x="178" y="136"/>
                  <a:pt x="177" y="135"/>
                </a:cubicBezTo>
                <a:close/>
                <a:moveTo>
                  <a:pt x="125" y="136"/>
                </a:moveTo>
                <a:cubicBezTo>
                  <a:pt x="148" y="52"/>
                  <a:pt x="148" y="52"/>
                  <a:pt x="148" y="52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5" y="136"/>
                  <a:pt x="125" y="136"/>
                </a:cubicBezTo>
                <a:close/>
                <a:moveTo>
                  <a:pt x="124" y="141"/>
                </a:moveTo>
                <a:cubicBezTo>
                  <a:pt x="132" y="141"/>
                  <a:pt x="132" y="141"/>
                  <a:pt x="132" y="141"/>
                </a:cubicBezTo>
                <a:cubicBezTo>
                  <a:pt x="132" y="141"/>
                  <a:pt x="130" y="151"/>
                  <a:pt x="149" y="159"/>
                </a:cubicBezTo>
                <a:cubicBezTo>
                  <a:pt x="128" y="156"/>
                  <a:pt x="124" y="141"/>
                  <a:pt x="124" y="141"/>
                </a:cubicBezTo>
                <a:close/>
                <a:moveTo>
                  <a:pt x="152" y="137"/>
                </a:moveTo>
                <a:cubicBezTo>
                  <a:pt x="152" y="51"/>
                  <a:pt x="152" y="51"/>
                  <a:pt x="152" y="51"/>
                </a:cubicBezTo>
                <a:cubicBezTo>
                  <a:pt x="174" y="137"/>
                  <a:pt x="174" y="137"/>
                  <a:pt x="174" y="137"/>
                </a:cubicBezTo>
                <a:lnTo>
                  <a:pt x="152" y="137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87" name="矩形 86"/>
          <p:cNvSpPr/>
          <p:nvPr/>
        </p:nvSpPr>
        <p:spPr>
          <a:xfrm>
            <a:off x="7748588" y="561226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标准化中心</a:t>
            </a:r>
          </a:p>
        </p:txBody>
      </p:sp>
      <p:pic>
        <p:nvPicPr>
          <p:cNvPr id="13336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8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六大中心</a:t>
            </a:r>
          </a:p>
        </p:txBody>
      </p:sp>
      <p:sp>
        <p:nvSpPr>
          <p:cNvPr id="2" name="KSO_Shape"/>
          <p:cNvSpPr/>
          <p:nvPr/>
        </p:nvSpPr>
        <p:spPr bwMode="auto">
          <a:xfrm>
            <a:off x="4634626" y="1569014"/>
            <a:ext cx="734366" cy="52788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0"/>
          <p:cNvPicPr>
            <a:picLocks noChangeAspect="1"/>
          </p:cNvPicPr>
          <p:nvPr/>
        </p:nvPicPr>
        <p:blipFill>
          <a:blip r:embed="rId3"/>
          <a:srcRect l="19157" r="9969"/>
          <a:stretch>
            <a:fillRect/>
          </a:stretch>
        </p:blipFill>
        <p:spPr>
          <a:xfrm>
            <a:off x="7893050" y="1619250"/>
            <a:ext cx="4179888" cy="442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" name="矩形 11"/>
          <p:cNvSpPr>
            <a:spLocks noChangeArrowheads="1"/>
          </p:cNvSpPr>
          <p:nvPr/>
        </p:nvSpPr>
        <p:spPr bwMode="auto">
          <a:xfrm>
            <a:off x="462337" y="1125538"/>
            <a:ext cx="729577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上线以来，平台集聚大量汽车行业供采资源，运用大数据分析，为平台会员提供降本方案，截止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平台累计交易额突破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企业会员已突破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260115" y="1398588"/>
            <a:ext cx="2610304" cy="2017487"/>
          </a:xfrm>
          <a:prstGeom prst="rect">
            <a:avLst/>
          </a:prstGeom>
          <a:noFill/>
        </p:spPr>
        <p:txBody>
          <a:bodyPr spcFirstLastPara="1" numCol="1">
            <a:prstTxWarp prst="textArchDown">
              <a:avLst>
                <a:gd name="adj" fmla="val 5318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b="1" kern="1200" cap="none" spc="0" normalizeH="0" baseline="0" noProof="0" dirty="0">
                <a:solidFill>
                  <a:srgbClr val="0563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  本  趋  势</a:t>
            </a:r>
          </a:p>
        </p:txBody>
      </p:sp>
      <p:pic>
        <p:nvPicPr>
          <p:cNvPr id="14340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平台成效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709" y="3606228"/>
            <a:ext cx="717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特别是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与单家企业采购市场价相比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通过众车联“集采平台”采购电子元器件、集成电路、芯片、传感器、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等可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10-36%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左右的成本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，采购工程塑料等可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5-18%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左右的成本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直接为企业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降低平均采购成本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712913" y="5770563"/>
            <a:ext cx="8970963" cy="454025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  <a:alpha val="0"/>
                </a:schemeClr>
              </a:gs>
              <a:gs pos="54000">
                <a:srgbClr val="7F7F7F">
                  <a:alpha val="64000"/>
                </a:srgbClr>
              </a:gs>
              <a:gs pos="0">
                <a:schemeClr val="bg1">
                  <a:lumMod val="50000"/>
                  <a:alpha val="64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6973" y="1146957"/>
            <a:ext cx="11230453" cy="5078117"/>
          </a:xfrm>
          <a:prstGeom prst="roundRect">
            <a:avLst>
              <a:gd name="adj" fmla="val 547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415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7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平台成效案例</a:t>
            </a:r>
          </a:p>
        </p:txBody>
      </p:sp>
      <p:sp>
        <p:nvSpPr>
          <p:cNvPr id="115" name="矩形 114"/>
          <p:cNvSpPr/>
          <p:nvPr/>
        </p:nvSpPr>
        <p:spPr>
          <a:xfrm>
            <a:off x="710521" y="2922887"/>
            <a:ext cx="5375949" cy="307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6070" algn="just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德国</a:t>
            </a:r>
            <a:r>
              <a:rPr kumimoji="0" lang="zh-CN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大众空调自动控制</a:t>
            </a: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器一直</a:t>
            </a: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kumimoji="0" lang="zh-CN" altLang="zh-CN" sz="16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国外供应商</a:t>
            </a: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垄断</a:t>
            </a:r>
            <a:r>
              <a:rPr kumimoji="0" lang="zh-CN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福尔达在</a:t>
            </a: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满足客户</a:t>
            </a:r>
            <a:r>
              <a:rPr kumimoji="0" lang="zh-CN" altLang="zh-CN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</a:t>
            </a: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要求前提下，</a:t>
            </a: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凭借</a:t>
            </a:r>
            <a:r>
              <a:rPr kumimoji="0" lang="zh-CN" altLang="zh-CN" sz="16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成本优势</a:t>
            </a:r>
            <a:r>
              <a:rPr kumimoji="0" lang="zh-CN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成为</a:t>
            </a:r>
            <a:r>
              <a:rPr kumimoji="0" lang="zh-CN" altLang="zh-CN" sz="16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国内第</a:t>
            </a: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kumimoji="0" lang="zh-CN" altLang="zh-CN" sz="16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</a:t>
            </a:r>
            <a:r>
              <a:rPr kumimoji="0" lang="zh-CN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进入</a:t>
            </a: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德国</a:t>
            </a:r>
            <a:r>
              <a:rPr kumimoji="0" lang="zh-CN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大众空调自动控制</a:t>
            </a: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器</a:t>
            </a:r>
            <a:r>
              <a:rPr kumimoji="0" lang="zh-CN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核心</a:t>
            </a:r>
            <a:r>
              <a:rPr kumimoji="0" lang="zh-CN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供应商。</a:t>
            </a:r>
            <a:endParaRPr kumimoji="0" lang="en-US" altLang="zh-CN" sz="16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306070" algn="just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该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集成电路、芯片、传感器等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电子元器件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比重占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总成本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40%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以上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福尔达通过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0" lang="zh-CN" altLang="zh-CN" sz="1600" b="1" i="0" u="none" strike="noStrike" kern="100" cap="none" spc="0" normalizeH="0" baseline="0" noProof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众车联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集中采购平台，享受了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OEM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特价，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综合成本低于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欧洲供应商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20%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左右，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提高了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国内企业的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国际竞争力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4642" y="1276067"/>
            <a:ext cx="443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集中采购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集成电路、芯片、传感器等电子元器件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，降低采购成本</a:t>
            </a:r>
            <a:endParaRPr lang="zh-CN" altLang="en-US" dirty="0"/>
          </a:p>
        </p:txBody>
      </p:sp>
      <p:sp>
        <p:nvSpPr>
          <p:cNvPr id="33" name="矩形 114"/>
          <p:cNvSpPr/>
          <p:nvPr/>
        </p:nvSpPr>
        <p:spPr>
          <a:xfrm>
            <a:off x="6709755" y="1310521"/>
            <a:ext cx="4711017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集中采购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工程塑料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，降低采购成本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06869" y="2015851"/>
            <a:ext cx="304681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6070" algn="just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195E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材料国产化</a:t>
            </a:r>
            <a:r>
              <a:rPr kumimoji="0" lang="zh-CN" alt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195E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替代进口：</a:t>
            </a:r>
            <a:endParaRPr kumimoji="0" lang="en-US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195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96"/>
          <p:cNvGrpSpPr/>
          <p:nvPr/>
        </p:nvGrpSpPr>
        <p:grpSpPr>
          <a:xfrm>
            <a:off x="1038929" y="2057106"/>
            <a:ext cx="3283039" cy="706438"/>
            <a:chOff x="6095999" y="2039788"/>
            <a:chExt cx="3246121" cy="705910"/>
          </a:xfrm>
        </p:grpSpPr>
        <p:sp>
          <p:nvSpPr>
            <p:cNvPr id="36" name="任意多边形 35"/>
            <p:cNvSpPr/>
            <p:nvPr/>
          </p:nvSpPr>
          <p:spPr>
            <a:xfrm>
              <a:off x="6095999" y="2039788"/>
              <a:ext cx="3246121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047451" y="2117702"/>
            <a:ext cx="2822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607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195E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获得</a:t>
            </a:r>
            <a:r>
              <a:rPr kumimoji="0" lang="zh-CN" altLang="zh-CN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195E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新项目</a:t>
            </a:r>
            <a:r>
              <a:rPr kumimoji="0" lang="zh-CN" alt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195E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案例：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0" name="组合 96"/>
          <p:cNvGrpSpPr/>
          <p:nvPr/>
        </p:nvGrpSpPr>
        <p:grpSpPr>
          <a:xfrm>
            <a:off x="6765110" y="1993855"/>
            <a:ext cx="3246438" cy="706438"/>
            <a:chOff x="6095999" y="2039788"/>
            <a:chExt cx="3246121" cy="705910"/>
          </a:xfrm>
        </p:grpSpPr>
        <p:sp>
          <p:nvSpPr>
            <p:cNvPr id="41" name="任意多边形 40"/>
            <p:cNvSpPr/>
            <p:nvPr/>
          </p:nvSpPr>
          <p:spPr>
            <a:xfrm>
              <a:off x="6095999" y="2039788"/>
              <a:ext cx="3246121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341274" y="2908599"/>
            <a:ext cx="5195883" cy="272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6070" algn="just" eaLnBrk="0" hangingPunc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CN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符合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主机厂技术标准并经过试验检测认可的前提下，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众车联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向采购商推荐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本松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A180R64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国产化替代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东洋纺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JF-792DG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，并通过第三方认证，达到主机厂各项质量要求。实现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采购价从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59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/KG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降低到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/KG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参与企业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降本比例达到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35.6%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16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同时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0" lang="zh-CN" altLang="en-US" sz="16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中国工程塑料生产企业提供了出口到国际市场的机会。</a:t>
            </a:r>
            <a:endParaRPr kumimoji="0" lang="zh-CN" altLang="zh-CN" sz="16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850229" y="1358898"/>
            <a:ext cx="222080" cy="2222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439024" y="1391187"/>
            <a:ext cx="222080" cy="2222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2"/>
          <p:cNvGrpSpPr/>
          <p:nvPr/>
        </p:nvGrpSpPr>
        <p:grpSpPr>
          <a:xfrm>
            <a:off x="3289300" y="1633538"/>
            <a:ext cx="1700213" cy="1701800"/>
            <a:chOff x="3288482" y="1250827"/>
            <a:chExt cx="1700022" cy="1702202"/>
          </a:xfrm>
        </p:grpSpPr>
        <p:grpSp>
          <p:nvGrpSpPr>
            <p:cNvPr id="20482" name="组合 4"/>
            <p:cNvGrpSpPr/>
            <p:nvPr/>
          </p:nvGrpSpPr>
          <p:grpSpPr>
            <a:xfrm>
              <a:off x="3288482" y="1250827"/>
              <a:ext cx="1700022" cy="1702202"/>
              <a:chOff x="661303" y="454074"/>
              <a:chExt cx="2476499" cy="2479675"/>
            </a:xfrm>
          </p:grpSpPr>
          <p:sp>
            <p:nvSpPr>
              <p:cNvPr id="8" name="Freeform 67"/>
              <p:cNvSpPr/>
              <p:nvPr/>
            </p:nvSpPr>
            <p:spPr bwMode="auto">
              <a:xfrm>
                <a:off x="661303" y="454074"/>
                <a:ext cx="2476499" cy="2479675"/>
              </a:xfrm>
              <a:custGeom>
                <a:avLst/>
                <a:gdLst>
                  <a:gd name="T0" fmla="*/ 657 w 657"/>
                  <a:gd name="T1" fmla="*/ 329 h 658"/>
                  <a:gd name="T2" fmla="*/ 657 w 657"/>
                  <a:gd name="T3" fmla="*/ 658 h 658"/>
                  <a:gd name="T4" fmla="*/ 329 w 657"/>
                  <a:gd name="T5" fmla="*/ 658 h 658"/>
                  <a:gd name="T6" fmla="*/ 0 w 657"/>
                  <a:gd name="T7" fmla="*/ 329 h 658"/>
                  <a:gd name="T8" fmla="*/ 329 w 657"/>
                  <a:gd name="T9" fmla="*/ 0 h 658"/>
                  <a:gd name="T10" fmla="*/ 657 w 657"/>
                  <a:gd name="T11" fmla="*/ 32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658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adFill>
                <a:gsLst>
                  <a:gs pos="69000">
                    <a:srgbClr val="CCCCCC"/>
                  </a:gs>
                  <a:gs pos="49000">
                    <a:schemeClr val="bg1"/>
                  </a:gs>
                  <a:gs pos="33000">
                    <a:schemeClr val="bg1">
                      <a:lumMod val="85000"/>
                    </a:schemeClr>
                  </a:gs>
                  <a:gs pos="16000">
                    <a:schemeClr val="bg1"/>
                  </a:gs>
                  <a:gs pos="91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2"/>
              <p:cNvSpPr/>
              <p:nvPr/>
            </p:nvSpPr>
            <p:spPr bwMode="auto">
              <a:xfrm>
                <a:off x="742769" y="536624"/>
                <a:ext cx="2362200" cy="2365375"/>
              </a:xfrm>
              <a:custGeom>
                <a:avLst/>
                <a:gdLst>
                  <a:gd name="T0" fmla="*/ 627 w 627"/>
                  <a:gd name="T1" fmla="*/ 314 h 628"/>
                  <a:gd name="T2" fmla="*/ 627 w 627"/>
                  <a:gd name="T3" fmla="*/ 628 h 628"/>
                  <a:gd name="T4" fmla="*/ 313 w 627"/>
                  <a:gd name="T5" fmla="*/ 628 h 628"/>
                  <a:gd name="T6" fmla="*/ 0 w 627"/>
                  <a:gd name="T7" fmla="*/ 314 h 628"/>
                  <a:gd name="T8" fmla="*/ 313 w 627"/>
                  <a:gd name="T9" fmla="*/ 0 h 628"/>
                  <a:gd name="T10" fmla="*/ 627 w 627"/>
                  <a:gd name="T11" fmla="*/ 31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628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solidFill>
                <a:srgbClr val="FFFF00"/>
              </a:solidFill>
              <a:ln w="254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round/>
              </a:ln>
              <a:effectLst>
                <a:innerShdw blurRad="1143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485" name="文本框 180"/>
            <p:cNvSpPr txBox="1"/>
            <p:nvPr/>
          </p:nvSpPr>
          <p:spPr>
            <a:xfrm>
              <a:off x="3530382" y="1783265"/>
              <a:ext cx="1235665" cy="708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0195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en-US" altLang="zh-CN" sz="2000" b="1" dirty="0">
                  <a:solidFill>
                    <a:srgbClr val="0195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EDI</a:t>
              </a:r>
              <a:r>
                <a:rPr lang="zh-CN" altLang="en-US" sz="2000" b="1" dirty="0">
                  <a:solidFill>
                    <a:srgbClr val="0195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交互系统</a:t>
              </a:r>
            </a:p>
          </p:txBody>
        </p:sp>
      </p:grpSp>
      <p:grpSp>
        <p:nvGrpSpPr>
          <p:cNvPr id="20486" name="组合 9"/>
          <p:cNvGrpSpPr/>
          <p:nvPr/>
        </p:nvGrpSpPr>
        <p:grpSpPr>
          <a:xfrm>
            <a:off x="7204075" y="1633538"/>
            <a:ext cx="1700213" cy="1701800"/>
            <a:chOff x="7203496" y="1250827"/>
            <a:chExt cx="1700022" cy="1702202"/>
          </a:xfrm>
        </p:grpSpPr>
        <p:grpSp>
          <p:nvGrpSpPr>
            <p:cNvPr id="20487" name="组合 10"/>
            <p:cNvGrpSpPr/>
            <p:nvPr/>
          </p:nvGrpSpPr>
          <p:grpSpPr>
            <a:xfrm flipH="1">
              <a:off x="7203496" y="1250827"/>
              <a:ext cx="1700022" cy="1702202"/>
              <a:chOff x="661303" y="454074"/>
              <a:chExt cx="2476499" cy="2479675"/>
            </a:xfrm>
          </p:grpSpPr>
          <p:sp>
            <p:nvSpPr>
              <p:cNvPr id="14" name="Freeform 67"/>
              <p:cNvSpPr/>
              <p:nvPr/>
            </p:nvSpPr>
            <p:spPr bwMode="auto">
              <a:xfrm>
                <a:off x="661303" y="454074"/>
                <a:ext cx="2476499" cy="2479675"/>
              </a:xfrm>
              <a:custGeom>
                <a:avLst/>
                <a:gdLst>
                  <a:gd name="T0" fmla="*/ 657 w 657"/>
                  <a:gd name="T1" fmla="*/ 329 h 658"/>
                  <a:gd name="T2" fmla="*/ 657 w 657"/>
                  <a:gd name="T3" fmla="*/ 658 h 658"/>
                  <a:gd name="T4" fmla="*/ 329 w 657"/>
                  <a:gd name="T5" fmla="*/ 658 h 658"/>
                  <a:gd name="T6" fmla="*/ 0 w 657"/>
                  <a:gd name="T7" fmla="*/ 329 h 658"/>
                  <a:gd name="T8" fmla="*/ 329 w 657"/>
                  <a:gd name="T9" fmla="*/ 0 h 658"/>
                  <a:gd name="T10" fmla="*/ 657 w 657"/>
                  <a:gd name="T11" fmla="*/ 32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658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adFill>
                <a:gsLst>
                  <a:gs pos="69000">
                    <a:srgbClr val="CCCCCC"/>
                  </a:gs>
                  <a:gs pos="49000">
                    <a:schemeClr val="bg1"/>
                  </a:gs>
                  <a:gs pos="33000">
                    <a:schemeClr val="bg1">
                      <a:lumMod val="85000"/>
                    </a:schemeClr>
                  </a:gs>
                  <a:gs pos="16000">
                    <a:schemeClr val="bg1"/>
                  </a:gs>
                  <a:gs pos="91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72"/>
              <p:cNvSpPr/>
              <p:nvPr/>
            </p:nvSpPr>
            <p:spPr bwMode="auto">
              <a:xfrm>
                <a:off x="742769" y="536624"/>
                <a:ext cx="2362200" cy="2365375"/>
              </a:xfrm>
              <a:custGeom>
                <a:avLst/>
                <a:gdLst>
                  <a:gd name="T0" fmla="*/ 627 w 627"/>
                  <a:gd name="T1" fmla="*/ 314 h 628"/>
                  <a:gd name="T2" fmla="*/ 627 w 627"/>
                  <a:gd name="T3" fmla="*/ 628 h 628"/>
                  <a:gd name="T4" fmla="*/ 313 w 627"/>
                  <a:gd name="T5" fmla="*/ 628 h 628"/>
                  <a:gd name="T6" fmla="*/ 0 w 627"/>
                  <a:gd name="T7" fmla="*/ 314 h 628"/>
                  <a:gd name="T8" fmla="*/ 313 w 627"/>
                  <a:gd name="T9" fmla="*/ 0 h 628"/>
                  <a:gd name="T10" fmla="*/ 627 w 627"/>
                  <a:gd name="T11" fmla="*/ 31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628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solidFill>
                <a:srgbClr val="0195E1"/>
              </a:solidFill>
              <a:ln w="254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100000" scaled="0"/>
                  <a:tileRect/>
                </a:gradFill>
                <a:round/>
              </a:ln>
              <a:effectLst>
                <a:innerShdw blurRad="1016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490" name="文本框 182"/>
            <p:cNvSpPr txBox="1"/>
            <p:nvPr/>
          </p:nvSpPr>
          <p:spPr>
            <a:xfrm>
              <a:off x="7372420" y="1783265"/>
              <a:ext cx="1328580" cy="708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数字交易系统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1" name="组合 17"/>
          <p:cNvGrpSpPr/>
          <p:nvPr/>
        </p:nvGrpSpPr>
        <p:grpSpPr>
          <a:xfrm>
            <a:off x="4165600" y="2490788"/>
            <a:ext cx="3935413" cy="4076700"/>
            <a:chOff x="4164384" y="2107274"/>
            <a:chExt cx="3935303" cy="4078655"/>
          </a:xfrm>
        </p:grpSpPr>
        <p:grpSp>
          <p:nvGrpSpPr>
            <p:cNvPr id="20492" name="组合 18"/>
            <p:cNvGrpSpPr/>
            <p:nvPr/>
          </p:nvGrpSpPr>
          <p:grpSpPr>
            <a:xfrm>
              <a:off x="4164384" y="2107274"/>
              <a:ext cx="3935303" cy="4078655"/>
              <a:chOff x="3302629" y="735900"/>
              <a:chExt cx="5732734" cy="5941562"/>
            </a:xfrm>
          </p:grpSpPr>
          <p:sp>
            <p:nvSpPr>
              <p:cNvPr id="24" name="弦形 23"/>
              <p:cNvSpPr/>
              <p:nvPr/>
            </p:nvSpPr>
            <p:spPr>
              <a:xfrm rot="2525344" flipH="1">
                <a:off x="4345576" y="3081984"/>
                <a:ext cx="3572840" cy="3595478"/>
              </a:xfrm>
              <a:prstGeom prst="chord">
                <a:avLst>
                  <a:gd name="adj1" fmla="val 4679799"/>
                  <a:gd name="adj2" fmla="val 11290326"/>
                </a:avLst>
              </a:prstGeom>
              <a:gradFill flip="none" rotWithShape="1">
                <a:gsLst>
                  <a:gs pos="54000">
                    <a:schemeClr val="tx1">
                      <a:alpha val="10000"/>
                    </a:scheme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E6E6E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弦形 24"/>
              <p:cNvSpPr/>
              <p:nvPr/>
            </p:nvSpPr>
            <p:spPr>
              <a:xfrm rot="16976604" flipH="1">
                <a:off x="5452365" y="1049160"/>
                <a:ext cx="3570028" cy="3595967"/>
              </a:xfrm>
              <a:prstGeom prst="chord">
                <a:avLst>
                  <a:gd name="adj1" fmla="val 4679799"/>
                  <a:gd name="adj2" fmla="val 11290326"/>
                </a:avLst>
              </a:prstGeom>
              <a:gradFill flip="none" rotWithShape="1">
                <a:gsLst>
                  <a:gs pos="54000">
                    <a:schemeClr val="tx1">
                      <a:alpha val="10000"/>
                    </a:scheme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E6E6E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弦形 25"/>
              <p:cNvSpPr/>
              <p:nvPr/>
            </p:nvSpPr>
            <p:spPr>
              <a:xfrm rot="4623396">
                <a:off x="3315597" y="1086180"/>
                <a:ext cx="3570028" cy="3595967"/>
              </a:xfrm>
              <a:prstGeom prst="chord">
                <a:avLst>
                  <a:gd name="adj1" fmla="val 4679799"/>
                  <a:gd name="adj2" fmla="val 11290326"/>
                </a:avLst>
              </a:prstGeom>
              <a:gradFill flip="none" rotWithShape="1">
                <a:gsLst>
                  <a:gs pos="54000">
                    <a:schemeClr val="tx1">
                      <a:alpha val="10000"/>
                    </a:scheme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E6E6E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0496" name="组合 26"/>
              <p:cNvGrpSpPr/>
              <p:nvPr/>
            </p:nvGrpSpPr>
            <p:grpSpPr>
              <a:xfrm rot="7260000" flipH="1">
                <a:off x="5471647" y="4895962"/>
                <a:ext cx="1289050" cy="1952626"/>
                <a:chOff x="2820709" y="1379509"/>
                <a:chExt cx="1289050" cy="1952626"/>
              </a:xfrm>
            </p:grpSpPr>
            <p:sp>
              <p:nvSpPr>
                <p:cNvPr id="62" name="Freeform 34"/>
                <p:cNvSpPr/>
                <p:nvPr/>
              </p:nvSpPr>
              <p:spPr bwMode="auto">
                <a:xfrm>
                  <a:off x="2820439" y="3134479"/>
                  <a:ext cx="340114" cy="215065"/>
                </a:xfrm>
                <a:custGeom>
                  <a:avLst/>
                  <a:gdLst>
                    <a:gd name="T0" fmla="*/ 59 w 90"/>
                    <a:gd name="T1" fmla="*/ 57 h 57"/>
                    <a:gd name="T2" fmla="*/ 0 w 90"/>
                    <a:gd name="T3" fmla="*/ 8 h 57"/>
                    <a:gd name="T4" fmla="*/ 90 w 90"/>
                    <a:gd name="T5" fmla="*/ 3 h 57"/>
                    <a:gd name="T6" fmla="*/ 59 w 90"/>
                    <a:gd name="T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57">
                      <a:moveTo>
                        <a:pt x="59" y="57"/>
                      </a:moveTo>
                      <a:cubicBezTo>
                        <a:pt x="59" y="57"/>
                        <a:pt x="12" y="36"/>
                        <a:pt x="0" y="8"/>
                      </a:cubicBezTo>
                      <a:cubicBezTo>
                        <a:pt x="0" y="8"/>
                        <a:pt x="38" y="0"/>
                        <a:pt x="90" y="3"/>
                      </a:cubicBezTo>
                      <a:lnTo>
                        <a:pt x="59" y="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ECECE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8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Freeform 35"/>
                <p:cNvSpPr/>
                <p:nvPr/>
              </p:nvSpPr>
              <p:spPr bwMode="auto">
                <a:xfrm>
                  <a:off x="3832638" y="1379929"/>
                  <a:ext cx="277643" cy="321441"/>
                </a:xfrm>
                <a:custGeom>
                  <a:avLst/>
                  <a:gdLst>
                    <a:gd name="T0" fmla="*/ 72 w 73"/>
                    <a:gd name="T1" fmla="*/ 31 h 85"/>
                    <a:gd name="T2" fmla="*/ 0 w 73"/>
                    <a:gd name="T3" fmla="*/ 5 h 85"/>
                    <a:gd name="T4" fmla="*/ 41 w 73"/>
                    <a:gd name="T5" fmla="*/ 85 h 85"/>
                    <a:gd name="T6" fmla="*/ 72 w 73"/>
                    <a:gd name="T7" fmla="*/ 3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5">
                      <a:moveTo>
                        <a:pt x="72" y="31"/>
                      </a:moveTo>
                      <a:cubicBezTo>
                        <a:pt x="73" y="31"/>
                        <a:pt x="31" y="0"/>
                        <a:pt x="0" y="5"/>
                      </a:cubicBezTo>
                      <a:cubicBezTo>
                        <a:pt x="0" y="5"/>
                        <a:pt x="12" y="41"/>
                        <a:pt x="41" y="85"/>
                      </a:cubicBezTo>
                      <a:lnTo>
                        <a:pt x="72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DBDBD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72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499" name="组合 27"/>
              <p:cNvGrpSpPr/>
              <p:nvPr/>
            </p:nvGrpSpPr>
            <p:grpSpPr>
              <a:xfrm flipH="1">
                <a:off x="7509779" y="1389035"/>
                <a:ext cx="1289050" cy="1952626"/>
                <a:chOff x="2820709" y="1379509"/>
                <a:chExt cx="1289050" cy="1952626"/>
              </a:xfrm>
            </p:grpSpPr>
            <p:sp>
              <p:nvSpPr>
                <p:cNvPr id="60" name="Freeform 34"/>
                <p:cNvSpPr/>
                <p:nvPr/>
              </p:nvSpPr>
              <p:spPr bwMode="auto">
                <a:xfrm>
                  <a:off x="2820052" y="3116417"/>
                  <a:ext cx="339941" cy="215174"/>
                </a:xfrm>
                <a:custGeom>
                  <a:avLst/>
                  <a:gdLst>
                    <a:gd name="T0" fmla="*/ 59 w 90"/>
                    <a:gd name="T1" fmla="*/ 57 h 57"/>
                    <a:gd name="T2" fmla="*/ 0 w 90"/>
                    <a:gd name="T3" fmla="*/ 8 h 57"/>
                    <a:gd name="T4" fmla="*/ 90 w 90"/>
                    <a:gd name="T5" fmla="*/ 3 h 57"/>
                    <a:gd name="T6" fmla="*/ 59 w 90"/>
                    <a:gd name="T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57">
                      <a:moveTo>
                        <a:pt x="59" y="57"/>
                      </a:moveTo>
                      <a:cubicBezTo>
                        <a:pt x="59" y="57"/>
                        <a:pt x="12" y="36"/>
                        <a:pt x="0" y="8"/>
                      </a:cubicBezTo>
                      <a:cubicBezTo>
                        <a:pt x="0" y="8"/>
                        <a:pt x="38" y="0"/>
                        <a:pt x="90" y="3"/>
                      </a:cubicBezTo>
                      <a:lnTo>
                        <a:pt x="59" y="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ECECE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8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Freeform 35"/>
                <p:cNvSpPr/>
                <p:nvPr/>
              </p:nvSpPr>
              <p:spPr bwMode="auto">
                <a:xfrm>
                  <a:off x="3832936" y="1378836"/>
                  <a:ext cx="277502" cy="321602"/>
                </a:xfrm>
                <a:custGeom>
                  <a:avLst/>
                  <a:gdLst>
                    <a:gd name="T0" fmla="*/ 72 w 73"/>
                    <a:gd name="T1" fmla="*/ 31 h 85"/>
                    <a:gd name="T2" fmla="*/ 0 w 73"/>
                    <a:gd name="T3" fmla="*/ 5 h 85"/>
                    <a:gd name="T4" fmla="*/ 41 w 73"/>
                    <a:gd name="T5" fmla="*/ 85 h 85"/>
                    <a:gd name="T6" fmla="*/ 72 w 73"/>
                    <a:gd name="T7" fmla="*/ 3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5">
                      <a:moveTo>
                        <a:pt x="72" y="31"/>
                      </a:moveTo>
                      <a:cubicBezTo>
                        <a:pt x="73" y="31"/>
                        <a:pt x="31" y="0"/>
                        <a:pt x="0" y="5"/>
                      </a:cubicBezTo>
                      <a:cubicBezTo>
                        <a:pt x="0" y="5"/>
                        <a:pt x="12" y="41"/>
                        <a:pt x="41" y="85"/>
                      </a:cubicBezTo>
                      <a:lnTo>
                        <a:pt x="72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DBDBD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72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02" name="组合 28"/>
              <p:cNvGrpSpPr/>
              <p:nvPr/>
            </p:nvGrpSpPr>
            <p:grpSpPr>
              <a:xfrm>
                <a:off x="3478428" y="1379509"/>
                <a:ext cx="1289050" cy="1952626"/>
                <a:chOff x="2820709" y="1379509"/>
                <a:chExt cx="1289050" cy="1952626"/>
              </a:xfrm>
            </p:grpSpPr>
            <p:sp>
              <p:nvSpPr>
                <p:cNvPr id="58" name="Freeform 34"/>
                <p:cNvSpPr/>
                <p:nvPr/>
              </p:nvSpPr>
              <p:spPr bwMode="auto">
                <a:xfrm>
                  <a:off x="2820661" y="3116688"/>
                  <a:ext cx="339941" cy="215174"/>
                </a:xfrm>
                <a:custGeom>
                  <a:avLst/>
                  <a:gdLst>
                    <a:gd name="T0" fmla="*/ 59 w 90"/>
                    <a:gd name="T1" fmla="*/ 57 h 57"/>
                    <a:gd name="T2" fmla="*/ 0 w 90"/>
                    <a:gd name="T3" fmla="*/ 8 h 57"/>
                    <a:gd name="T4" fmla="*/ 90 w 90"/>
                    <a:gd name="T5" fmla="*/ 3 h 57"/>
                    <a:gd name="T6" fmla="*/ 59 w 90"/>
                    <a:gd name="T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57">
                      <a:moveTo>
                        <a:pt x="59" y="57"/>
                      </a:moveTo>
                      <a:cubicBezTo>
                        <a:pt x="59" y="57"/>
                        <a:pt x="12" y="36"/>
                        <a:pt x="0" y="8"/>
                      </a:cubicBezTo>
                      <a:cubicBezTo>
                        <a:pt x="0" y="8"/>
                        <a:pt x="38" y="0"/>
                        <a:pt x="90" y="3"/>
                      </a:cubicBezTo>
                      <a:lnTo>
                        <a:pt x="59" y="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ECECE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8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Freeform 35"/>
                <p:cNvSpPr/>
                <p:nvPr/>
              </p:nvSpPr>
              <p:spPr bwMode="auto">
                <a:xfrm>
                  <a:off x="3833544" y="1379107"/>
                  <a:ext cx="275191" cy="321602"/>
                </a:xfrm>
                <a:custGeom>
                  <a:avLst/>
                  <a:gdLst>
                    <a:gd name="T0" fmla="*/ 72 w 73"/>
                    <a:gd name="T1" fmla="*/ 31 h 85"/>
                    <a:gd name="T2" fmla="*/ 0 w 73"/>
                    <a:gd name="T3" fmla="*/ 5 h 85"/>
                    <a:gd name="T4" fmla="*/ 41 w 73"/>
                    <a:gd name="T5" fmla="*/ 85 h 85"/>
                    <a:gd name="T6" fmla="*/ 72 w 73"/>
                    <a:gd name="T7" fmla="*/ 3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5">
                      <a:moveTo>
                        <a:pt x="72" y="31"/>
                      </a:moveTo>
                      <a:cubicBezTo>
                        <a:pt x="73" y="31"/>
                        <a:pt x="31" y="0"/>
                        <a:pt x="0" y="5"/>
                      </a:cubicBezTo>
                      <a:cubicBezTo>
                        <a:pt x="0" y="5"/>
                        <a:pt x="12" y="41"/>
                        <a:pt x="41" y="85"/>
                      </a:cubicBezTo>
                      <a:lnTo>
                        <a:pt x="72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DBDBD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72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" name="Group 4"/>
              <p:cNvGrpSpPr>
                <a:grpSpLocks noChangeAspect="1"/>
              </p:cNvGrpSpPr>
              <p:nvPr/>
            </p:nvGrpSpPr>
            <p:grpSpPr bwMode="auto">
              <a:xfrm>
                <a:off x="3406468" y="932993"/>
                <a:ext cx="5454650" cy="4897438"/>
                <a:chOff x="2121" y="617"/>
                <a:chExt cx="3436" cy="3085"/>
              </a:xfrm>
              <a:gradFill>
                <a:gsLst>
                  <a:gs pos="100000">
                    <a:srgbClr val="FDFDFD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effectLst>
                <a:outerShdw blurRad="2540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Freeform 5"/>
                <p:cNvSpPr/>
                <p:nvPr/>
              </p:nvSpPr>
              <p:spPr bwMode="auto">
                <a:xfrm>
                  <a:off x="2128" y="622"/>
                  <a:ext cx="3419" cy="3076"/>
                </a:xfrm>
                <a:custGeom>
                  <a:avLst/>
                  <a:gdLst>
                    <a:gd name="T0" fmla="*/ 9 w 1444"/>
                    <a:gd name="T1" fmla="*/ 761 h 1299"/>
                    <a:gd name="T2" fmla="*/ 369 w 1444"/>
                    <a:gd name="T3" fmla="*/ 1121 h 1299"/>
                    <a:gd name="T4" fmla="*/ 322 w 1444"/>
                    <a:gd name="T5" fmla="*/ 1299 h 1299"/>
                    <a:gd name="T6" fmla="*/ 1116 w 1444"/>
                    <a:gd name="T7" fmla="*/ 1299 h 1299"/>
                    <a:gd name="T8" fmla="*/ 1069 w 1444"/>
                    <a:gd name="T9" fmla="*/ 1121 h 1299"/>
                    <a:gd name="T10" fmla="*/ 1430 w 1444"/>
                    <a:gd name="T11" fmla="*/ 761 h 1299"/>
                    <a:gd name="T12" fmla="*/ 1444 w 1444"/>
                    <a:gd name="T13" fmla="*/ 761 h 1299"/>
                    <a:gd name="T14" fmla="*/ 1149 w 1444"/>
                    <a:gd name="T15" fmla="*/ 248 h 1299"/>
                    <a:gd name="T16" fmla="*/ 725 w 1444"/>
                    <a:gd name="T17" fmla="*/ 0 h 1299"/>
                    <a:gd name="T18" fmla="*/ 719 w 1444"/>
                    <a:gd name="T19" fmla="*/ 0 h 1299"/>
                    <a:gd name="T20" fmla="*/ 295 w 1444"/>
                    <a:gd name="T21" fmla="*/ 248 h 1299"/>
                    <a:gd name="T22" fmla="*/ 0 w 1444"/>
                    <a:gd name="T23" fmla="*/ 761 h 1299"/>
                    <a:gd name="T24" fmla="*/ 9 w 1444"/>
                    <a:gd name="T25" fmla="*/ 761 h 1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4" h="1299">
                      <a:moveTo>
                        <a:pt x="9" y="761"/>
                      </a:moveTo>
                      <a:cubicBezTo>
                        <a:pt x="208" y="761"/>
                        <a:pt x="369" y="922"/>
                        <a:pt x="369" y="1121"/>
                      </a:cubicBezTo>
                      <a:cubicBezTo>
                        <a:pt x="369" y="1186"/>
                        <a:pt x="352" y="1247"/>
                        <a:pt x="322" y="1299"/>
                      </a:cubicBezTo>
                      <a:cubicBezTo>
                        <a:pt x="1116" y="1299"/>
                        <a:pt x="1116" y="1299"/>
                        <a:pt x="1116" y="1299"/>
                      </a:cubicBezTo>
                      <a:cubicBezTo>
                        <a:pt x="1086" y="1247"/>
                        <a:pt x="1069" y="1186"/>
                        <a:pt x="1069" y="1121"/>
                      </a:cubicBezTo>
                      <a:cubicBezTo>
                        <a:pt x="1069" y="922"/>
                        <a:pt x="1231" y="761"/>
                        <a:pt x="1430" y="761"/>
                      </a:cubicBezTo>
                      <a:cubicBezTo>
                        <a:pt x="1434" y="761"/>
                        <a:pt x="1439" y="761"/>
                        <a:pt x="1444" y="761"/>
                      </a:cubicBezTo>
                      <a:cubicBezTo>
                        <a:pt x="1149" y="248"/>
                        <a:pt x="1149" y="248"/>
                        <a:pt x="1149" y="248"/>
                      </a:cubicBezTo>
                      <a:cubicBezTo>
                        <a:pt x="1061" y="94"/>
                        <a:pt x="900" y="0"/>
                        <a:pt x="725" y="0"/>
                      </a:cubicBezTo>
                      <a:cubicBezTo>
                        <a:pt x="719" y="0"/>
                        <a:pt x="719" y="0"/>
                        <a:pt x="719" y="0"/>
                      </a:cubicBezTo>
                      <a:cubicBezTo>
                        <a:pt x="544" y="0"/>
                        <a:pt x="383" y="94"/>
                        <a:pt x="295" y="248"/>
                      </a:cubicBez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3" y="761"/>
                        <a:pt x="6" y="761"/>
                        <a:pt x="9" y="761"/>
                      </a:cubicBezTo>
                      <a:close/>
                    </a:path>
                  </a:pathLst>
                </a:custGeom>
                <a:grpFill/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Freeform 6"/>
                <p:cNvSpPr>
                  <a:spLocks noEditPoints="1"/>
                </p:cNvSpPr>
                <p:nvPr/>
              </p:nvSpPr>
              <p:spPr bwMode="auto">
                <a:xfrm>
                  <a:off x="2121" y="617"/>
                  <a:ext cx="3436" cy="3085"/>
                </a:xfrm>
                <a:custGeom>
                  <a:avLst/>
                  <a:gdLst>
                    <a:gd name="T0" fmla="*/ 1123 w 1451"/>
                    <a:gd name="T1" fmla="*/ 1303 h 1303"/>
                    <a:gd name="T2" fmla="*/ 322 w 1451"/>
                    <a:gd name="T3" fmla="*/ 1303 h 1303"/>
                    <a:gd name="T4" fmla="*/ 323 w 1451"/>
                    <a:gd name="T5" fmla="*/ 1300 h 1303"/>
                    <a:gd name="T6" fmla="*/ 370 w 1451"/>
                    <a:gd name="T7" fmla="*/ 1123 h 1303"/>
                    <a:gd name="T8" fmla="*/ 12 w 1451"/>
                    <a:gd name="T9" fmla="*/ 765 h 1303"/>
                    <a:gd name="T10" fmla="*/ 3 w 1451"/>
                    <a:gd name="T11" fmla="*/ 765 h 1303"/>
                    <a:gd name="T12" fmla="*/ 0 w 1451"/>
                    <a:gd name="T13" fmla="*/ 765 h 1303"/>
                    <a:gd name="T14" fmla="*/ 296 w 1451"/>
                    <a:gd name="T15" fmla="*/ 249 h 1303"/>
                    <a:gd name="T16" fmla="*/ 722 w 1451"/>
                    <a:gd name="T17" fmla="*/ 0 h 1303"/>
                    <a:gd name="T18" fmla="*/ 728 w 1451"/>
                    <a:gd name="T19" fmla="*/ 0 h 1303"/>
                    <a:gd name="T20" fmla="*/ 1154 w 1451"/>
                    <a:gd name="T21" fmla="*/ 249 h 1303"/>
                    <a:gd name="T22" fmla="*/ 1451 w 1451"/>
                    <a:gd name="T23" fmla="*/ 765 h 1303"/>
                    <a:gd name="T24" fmla="*/ 1447 w 1451"/>
                    <a:gd name="T25" fmla="*/ 765 h 1303"/>
                    <a:gd name="T26" fmla="*/ 1433 w 1451"/>
                    <a:gd name="T27" fmla="*/ 765 h 1303"/>
                    <a:gd name="T28" fmla="*/ 1074 w 1451"/>
                    <a:gd name="T29" fmla="*/ 1123 h 1303"/>
                    <a:gd name="T30" fmla="*/ 1121 w 1451"/>
                    <a:gd name="T31" fmla="*/ 1300 h 1303"/>
                    <a:gd name="T32" fmla="*/ 1123 w 1451"/>
                    <a:gd name="T33" fmla="*/ 1303 h 1303"/>
                    <a:gd name="T34" fmla="*/ 328 w 1451"/>
                    <a:gd name="T35" fmla="*/ 1299 h 1303"/>
                    <a:gd name="T36" fmla="*/ 1116 w 1451"/>
                    <a:gd name="T37" fmla="*/ 1299 h 1303"/>
                    <a:gd name="T38" fmla="*/ 1070 w 1451"/>
                    <a:gd name="T39" fmla="*/ 1123 h 1303"/>
                    <a:gd name="T40" fmla="*/ 1433 w 1451"/>
                    <a:gd name="T41" fmla="*/ 761 h 1303"/>
                    <a:gd name="T42" fmla="*/ 1444 w 1451"/>
                    <a:gd name="T43" fmla="*/ 761 h 1303"/>
                    <a:gd name="T44" fmla="*/ 1151 w 1451"/>
                    <a:gd name="T45" fmla="*/ 251 h 1303"/>
                    <a:gd name="T46" fmla="*/ 728 w 1451"/>
                    <a:gd name="T47" fmla="*/ 4 h 1303"/>
                    <a:gd name="T48" fmla="*/ 722 w 1451"/>
                    <a:gd name="T49" fmla="*/ 4 h 1303"/>
                    <a:gd name="T50" fmla="*/ 299 w 1451"/>
                    <a:gd name="T51" fmla="*/ 251 h 1303"/>
                    <a:gd name="T52" fmla="*/ 6 w 1451"/>
                    <a:gd name="T53" fmla="*/ 761 h 1303"/>
                    <a:gd name="T54" fmla="*/ 12 w 1451"/>
                    <a:gd name="T55" fmla="*/ 761 h 1303"/>
                    <a:gd name="T56" fmla="*/ 374 w 1451"/>
                    <a:gd name="T57" fmla="*/ 1123 h 1303"/>
                    <a:gd name="T58" fmla="*/ 328 w 1451"/>
                    <a:gd name="T59" fmla="*/ 1299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451" h="1303">
                      <a:moveTo>
                        <a:pt x="1123" y="1303"/>
                      </a:moveTo>
                      <a:cubicBezTo>
                        <a:pt x="322" y="1303"/>
                        <a:pt x="322" y="1303"/>
                        <a:pt x="322" y="1303"/>
                      </a:cubicBezTo>
                      <a:cubicBezTo>
                        <a:pt x="323" y="1300"/>
                        <a:pt x="323" y="1300"/>
                        <a:pt x="323" y="1300"/>
                      </a:cubicBezTo>
                      <a:cubicBezTo>
                        <a:pt x="354" y="1247"/>
                        <a:pt x="370" y="1185"/>
                        <a:pt x="370" y="1123"/>
                      </a:cubicBezTo>
                      <a:cubicBezTo>
                        <a:pt x="370" y="925"/>
                        <a:pt x="210" y="765"/>
                        <a:pt x="12" y="765"/>
                      </a:cubicBezTo>
                      <a:cubicBezTo>
                        <a:pt x="9" y="765"/>
                        <a:pt x="6" y="765"/>
                        <a:pt x="3" y="765"/>
                      </a:cubicBezTo>
                      <a:cubicBezTo>
                        <a:pt x="0" y="765"/>
                        <a:pt x="0" y="765"/>
                        <a:pt x="0" y="765"/>
                      </a:cubicBezTo>
                      <a:cubicBezTo>
                        <a:pt x="296" y="249"/>
                        <a:pt x="296" y="249"/>
                        <a:pt x="296" y="249"/>
                      </a:cubicBezTo>
                      <a:cubicBezTo>
                        <a:pt x="384" y="95"/>
                        <a:pt x="547" y="0"/>
                        <a:pt x="722" y="0"/>
                      </a:cubicBezTo>
                      <a:cubicBezTo>
                        <a:pt x="728" y="0"/>
                        <a:pt x="728" y="0"/>
                        <a:pt x="728" y="0"/>
                      </a:cubicBezTo>
                      <a:cubicBezTo>
                        <a:pt x="903" y="0"/>
                        <a:pt x="1066" y="95"/>
                        <a:pt x="1154" y="249"/>
                      </a:cubicBezTo>
                      <a:cubicBezTo>
                        <a:pt x="1451" y="765"/>
                        <a:pt x="1451" y="765"/>
                        <a:pt x="1451" y="765"/>
                      </a:cubicBezTo>
                      <a:cubicBezTo>
                        <a:pt x="1447" y="765"/>
                        <a:pt x="1447" y="765"/>
                        <a:pt x="1447" y="765"/>
                      </a:cubicBezTo>
                      <a:cubicBezTo>
                        <a:pt x="1442" y="765"/>
                        <a:pt x="1437" y="765"/>
                        <a:pt x="1433" y="765"/>
                      </a:cubicBezTo>
                      <a:cubicBezTo>
                        <a:pt x="1235" y="765"/>
                        <a:pt x="1074" y="925"/>
                        <a:pt x="1074" y="1123"/>
                      </a:cubicBezTo>
                      <a:cubicBezTo>
                        <a:pt x="1074" y="1185"/>
                        <a:pt x="1090" y="1247"/>
                        <a:pt x="1121" y="1300"/>
                      </a:cubicBezTo>
                      <a:lnTo>
                        <a:pt x="1123" y="1303"/>
                      </a:lnTo>
                      <a:close/>
                      <a:moveTo>
                        <a:pt x="328" y="1299"/>
                      </a:moveTo>
                      <a:cubicBezTo>
                        <a:pt x="1116" y="1299"/>
                        <a:pt x="1116" y="1299"/>
                        <a:pt x="1116" y="1299"/>
                      </a:cubicBezTo>
                      <a:cubicBezTo>
                        <a:pt x="1086" y="1246"/>
                        <a:pt x="1070" y="1185"/>
                        <a:pt x="1070" y="1123"/>
                      </a:cubicBezTo>
                      <a:cubicBezTo>
                        <a:pt x="1070" y="923"/>
                        <a:pt x="1233" y="761"/>
                        <a:pt x="1433" y="761"/>
                      </a:cubicBezTo>
                      <a:cubicBezTo>
                        <a:pt x="1436" y="761"/>
                        <a:pt x="1440" y="761"/>
                        <a:pt x="1444" y="761"/>
                      </a:cubicBezTo>
                      <a:cubicBezTo>
                        <a:pt x="1151" y="251"/>
                        <a:pt x="1151" y="251"/>
                        <a:pt x="1151" y="251"/>
                      </a:cubicBezTo>
                      <a:cubicBezTo>
                        <a:pt x="1063" y="98"/>
                        <a:pt x="901" y="4"/>
                        <a:pt x="728" y="4"/>
                      </a:cubicBezTo>
                      <a:cubicBezTo>
                        <a:pt x="722" y="4"/>
                        <a:pt x="722" y="4"/>
                        <a:pt x="722" y="4"/>
                      </a:cubicBezTo>
                      <a:cubicBezTo>
                        <a:pt x="549" y="4"/>
                        <a:pt x="387" y="98"/>
                        <a:pt x="299" y="251"/>
                      </a:cubicBezTo>
                      <a:cubicBezTo>
                        <a:pt x="6" y="761"/>
                        <a:pt x="6" y="761"/>
                        <a:pt x="6" y="761"/>
                      </a:cubicBezTo>
                      <a:cubicBezTo>
                        <a:pt x="8" y="761"/>
                        <a:pt x="10" y="761"/>
                        <a:pt x="12" y="761"/>
                      </a:cubicBezTo>
                      <a:cubicBezTo>
                        <a:pt x="212" y="761"/>
                        <a:pt x="374" y="923"/>
                        <a:pt x="374" y="1123"/>
                      </a:cubicBezTo>
                      <a:cubicBezTo>
                        <a:pt x="374" y="1185"/>
                        <a:pt x="358" y="1246"/>
                        <a:pt x="328" y="1299"/>
                      </a:cubicBezTo>
                      <a:close/>
                    </a:path>
                  </a:pathLst>
                </a:custGeom>
                <a:grpFill/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1" name="弦形 30"/>
              <p:cNvSpPr/>
              <p:nvPr/>
            </p:nvSpPr>
            <p:spPr>
              <a:xfrm rot="20385432">
                <a:off x="3330379" y="1656750"/>
                <a:ext cx="3385527" cy="1825503"/>
              </a:xfrm>
              <a:prstGeom prst="chord">
                <a:avLst>
                  <a:gd name="adj1" fmla="val 4679799"/>
                  <a:gd name="adj2" fmla="val 11290326"/>
                </a:avLst>
              </a:prstGeom>
              <a:gradFill flip="none" rotWithShape="1">
                <a:gsLst>
                  <a:gs pos="54000">
                    <a:schemeClr val="tx1">
                      <a:alpha val="10000"/>
                    </a:scheme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E6E6E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5152644" y="2700224"/>
                <a:ext cx="1956391" cy="1663546"/>
              </a:xfrm>
              <a:custGeom>
                <a:avLst/>
                <a:gdLst>
                  <a:gd name="T0" fmla="*/ 293 w 1233"/>
                  <a:gd name="T1" fmla="*/ 1048 h 1048"/>
                  <a:gd name="T2" fmla="*/ 0 w 1233"/>
                  <a:gd name="T3" fmla="*/ 554 h 1048"/>
                  <a:gd name="T4" fmla="*/ 321 w 1233"/>
                  <a:gd name="T5" fmla="*/ 0 h 1048"/>
                  <a:gd name="T6" fmla="*/ 913 w 1233"/>
                  <a:gd name="T7" fmla="*/ 0 h 1048"/>
                  <a:gd name="T8" fmla="*/ 1233 w 1233"/>
                  <a:gd name="T9" fmla="*/ 554 h 1048"/>
                  <a:gd name="T10" fmla="*/ 934 w 1233"/>
                  <a:gd name="T11" fmla="*/ 1048 h 1048"/>
                  <a:gd name="T12" fmla="*/ 293 w 1233"/>
                  <a:gd name="T13" fmla="*/ 1048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048">
                    <a:moveTo>
                      <a:pt x="293" y="1048"/>
                    </a:moveTo>
                    <a:lnTo>
                      <a:pt x="0" y="554"/>
                    </a:lnTo>
                    <a:lnTo>
                      <a:pt x="321" y="0"/>
                    </a:lnTo>
                    <a:lnTo>
                      <a:pt x="913" y="0"/>
                    </a:lnTo>
                    <a:lnTo>
                      <a:pt x="1233" y="554"/>
                    </a:lnTo>
                    <a:lnTo>
                      <a:pt x="934" y="1048"/>
                    </a:lnTo>
                    <a:lnTo>
                      <a:pt x="293" y="104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</a:gradFill>
              <a:ln w="762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508" name="组合 32"/>
              <p:cNvGrpSpPr/>
              <p:nvPr/>
            </p:nvGrpSpPr>
            <p:grpSpPr>
              <a:xfrm>
                <a:off x="3453726" y="1402715"/>
                <a:ext cx="2260181" cy="2114550"/>
                <a:chOff x="2815057" y="1402715"/>
                <a:chExt cx="2260181" cy="2114550"/>
              </a:xfrm>
            </p:grpSpPr>
            <p:sp>
              <p:nvSpPr>
                <p:cNvPr id="53" name="Freeform 14"/>
                <p:cNvSpPr/>
                <p:nvPr/>
              </p:nvSpPr>
              <p:spPr bwMode="auto">
                <a:xfrm>
                  <a:off x="2828150" y="1402243"/>
                  <a:ext cx="2231580" cy="2114715"/>
                </a:xfrm>
                <a:custGeom>
                  <a:avLst/>
                  <a:gdLst>
                    <a:gd name="T0" fmla="*/ 592 w 592"/>
                    <a:gd name="T1" fmla="*/ 385 h 561"/>
                    <a:gd name="T2" fmla="*/ 490 w 592"/>
                    <a:gd name="T3" fmla="*/ 561 h 561"/>
                    <a:gd name="T4" fmla="*/ 0 w 592"/>
                    <a:gd name="T5" fmla="*/ 465 h 561"/>
                    <a:gd name="T6" fmla="*/ 269 w 592"/>
                    <a:gd name="T7" fmla="*/ 0 h 561"/>
                    <a:gd name="T8" fmla="*/ 592 w 592"/>
                    <a:gd name="T9" fmla="*/ 385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2" h="561">
                      <a:moveTo>
                        <a:pt x="592" y="385"/>
                      </a:moveTo>
                      <a:cubicBezTo>
                        <a:pt x="490" y="561"/>
                        <a:pt x="490" y="561"/>
                        <a:pt x="490" y="561"/>
                      </a:cubicBezTo>
                      <a:cubicBezTo>
                        <a:pt x="313" y="481"/>
                        <a:pt x="146" y="447"/>
                        <a:pt x="0" y="465"/>
                      </a:cubicBezTo>
                      <a:cubicBezTo>
                        <a:pt x="269" y="0"/>
                        <a:pt x="269" y="0"/>
                        <a:pt x="269" y="0"/>
                      </a:cubicBezTo>
                      <a:cubicBezTo>
                        <a:pt x="325" y="136"/>
                        <a:pt x="434" y="271"/>
                        <a:pt x="592" y="385"/>
                      </a:cubicBezTo>
                      <a:close/>
                    </a:path>
                  </a:pathLst>
                </a:custGeom>
                <a:gradFill>
                  <a:gsLst>
                    <a:gs pos="72000">
                      <a:srgbClr val="DDDDDD">
                        <a:lumMod val="96000"/>
                        <a:lumOff val="4000"/>
                      </a:srgbClr>
                    </a:gs>
                    <a:gs pos="15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44000">
                      <a:schemeClr val="bg1">
                        <a:lumMod val="98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040000" scaled="0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Freeform 26"/>
                <p:cNvSpPr/>
                <p:nvPr/>
              </p:nvSpPr>
              <p:spPr bwMode="auto">
                <a:xfrm>
                  <a:off x="2814275" y="3109748"/>
                  <a:ext cx="1854640" cy="404895"/>
                </a:xfrm>
                <a:custGeom>
                  <a:avLst/>
                  <a:gdLst>
                    <a:gd name="T0" fmla="*/ 491 w 491"/>
                    <a:gd name="T1" fmla="*/ 105 h 105"/>
                    <a:gd name="T2" fmla="*/ 470 w 491"/>
                    <a:gd name="T3" fmla="*/ 97 h 105"/>
                    <a:gd name="T4" fmla="*/ 447 w 491"/>
                    <a:gd name="T5" fmla="*/ 88 h 105"/>
                    <a:gd name="T6" fmla="*/ 417 w 491"/>
                    <a:gd name="T7" fmla="*/ 77 h 105"/>
                    <a:gd name="T8" fmla="*/ 399 w 491"/>
                    <a:gd name="T9" fmla="*/ 71 h 105"/>
                    <a:gd name="T10" fmla="*/ 381 w 491"/>
                    <a:gd name="T11" fmla="*/ 64 h 105"/>
                    <a:gd name="T12" fmla="*/ 361 w 491"/>
                    <a:gd name="T13" fmla="*/ 58 h 105"/>
                    <a:gd name="T14" fmla="*/ 340 w 491"/>
                    <a:gd name="T15" fmla="*/ 52 h 105"/>
                    <a:gd name="T16" fmla="*/ 296 w 491"/>
                    <a:gd name="T17" fmla="*/ 39 h 105"/>
                    <a:gd name="T18" fmla="*/ 273 w 491"/>
                    <a:gd name="T19" fmla="*/ 33 h 105"/>
                    <a:gd name="T20" fmla="*/ 250 w 491"/>
                    <a:gd name="T21" fmla="*/ 28 h 105"/>
                    <a:gd name="T22" fmla="*/ 227 w 491"/>
                    <a:gd name="T23" fmla="*/ 23 h 105"/>
                    <a:gd name="T24" fmla="*/ 204 w 491"/>
                    <a:gd name="T25" fmla="*/ 19 h 105"/>
                    <a:gd name="T26" fmla="*/ 159 w 491"/>
                    <a:gd name="T27" fmla="*/ 13 h 105"/>
                    <a:gd name="T28" fmla="*/ 117 w 491"/>
                    <a:gd name="T29" fmla="*/ 8 h 105"/>
                    <a:gd name="T30" fmla="*/ 97 w 491"/>
                    <a:gd name="T31" fmla="*/ 7 h 105"/>
                    <a:gd name="T32" fmla="*/ 79 w 491"/>
                    <a:gd name="T33" fmla="*/ 7 h 105"/>
                    <a:gd name="T34" fmla="*/ 47 w 491"/>
                    <a:gd name="T35" fmla="*/ 7 h 105"/>
                    <a:gd name="T36" fmla="*/ 22 w 491"/>
                    <a:gd name="T37" fmla="*/ 7 h 105"/>
                    <a:gd name="T38" fmla="*/ 0 w 491"/>
                    <a:gd name="T39" fmla="*/ 9 h 105"/>
                    <a:gd name="T40" fmla="*/ 22 w 491"/>
                    <a:gd name="T41" fmla="*/ 5 h 105"/>
                    <a:gd name="T42" fmla="*/ 47 w 491"/>
                    <a:gd name="T43" fmla="*/ 3 h 105"/>
                    <a:gd name="T44" fmla="*/ 79 w 491"/>
                    <a:gd name="T45" fmla="*/ 1 h 105"/>
                    <a:gd name="T46" fmla="*/ 98 w 491"/>
                    <a:gd name="T47" fmla="*/ 1 h 105"/>
                    <a:gd name="T48" fmla="*/ 118 w 491"/>
                    <a:gd name="T49" fmla="*/ 1 h 105"/>
                    <a:gd name="T50" fmla="*/ 139 w 491"/>
                    <a:gd name="T51" fmla="*/ 2 h 105"/>
                    <a:gd name="T52" fmla="*/ 160 w 491"/>
                    <a:gd name="T53" fmla="*/ 4 h 105"/>
                    <a:gd name="T54" fmla="*/ 183 w 491"/>
                    <a:gd name="T55" fmla="*/ 6 h 105"/>
                    <a:gd name="T56" fmla="*/ 206 w 491"/>
                    <a:gd name="T57" fmla="*/ 10 h 105"/>
                    <a:gd name="T58" fmla="*/ 229 w 491"/>
                    <a:gd name="T59" fmla="*/ 14 h 105"/>
                    <a:gd name="T60" fmla="*/ 253 w 491"/>
                    <a:gd name="T61" fmla="*/ 18 h 105"/>
                    <a:gd name="T62" fmla="*/ 276 w 491"/>
                    <a:gd name="T63" fmla="*/ 24 h 105"/>
                    <a:gd name="T64" fmla="*/ 299 w 491"/>
                    <a:gd name="T65" fmla="*/ 30 h 105"/>
                    <a:gd name="T66" fmla="*/ 343 w 491"/>
                    <a:gd name="T67" fmla="*/ 43 h 105"/>
                    <a:gd name="T68" fmla="*/ 363 w 491"/>
                    <a:gd name="T69" fmla="*/ 50 h 105"/>
                    <a:gd name="T70" fmla="*/ 383 w 491"/>
                    <a:gd name="T71" fmla="*/ 57 h 105"/>
                    <a:gd name="T72" fmla="*/ 419 w 491"/>
                    <a:gd name="T73" fmla="*/ 71 h 105"/>
                    <a:gd name="T74" fmla="*/ 448 w 491"/>
                    <a:gd name="T75" fmla="*/ 84 h 105"/>
                    <a:gd name="T76" fmla="*/ 471 w 491"/>
                    <a:gd name="T77" fmla="*/ 95 h 105"/>
                    <a:gd name="T78" fmla="*/ 491 w 491"/>
                    <a:gd name="T7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1" h="105">
                      <a:moveTo>
                        <a:pt x="491" y="105"/>
                      </a:moveTo>
                      <a:cubicBezTo>
                        <a:pt x="491" y="105"/>
                        <a:pt x="483" y="102"/>
                        <a:pt x="470" y="97"/>
                      </a:cubicBezTo>
                      <a:cubicBezTo>
                        <a:pt x="464" y="94"/>
                        <a:pt x="456" y="91"/>
                        <a:pt x="447" y="88"/>
                      </a:cubicBezTo>
                      <a:cubicBezTo>
                        <a:pt x="438" y="85"/>
                        <a:pt x="428" y="81"/>
                        <a:pt x="417" y="77"/>
                      </a:cubicBezTo>
                      <a:cubicBezTo>
                        <a:pt x="411" y="75"/>
                        <a:pt x="405" y="73"/>
                        <a:pt x="399" y="71"/>
                      </a:cubicBezTo>
                      <a:cubicBezTo>
                        <a:pt x="393" y="69"/>
                        <a:pt x="387" y="66"/>
                        <a:pt x="381" y="64"/>
                      </a:cubicBezTo>
                      <a:cubicBezTo>
                        <a:pt x="374" y="62"/>
                        <a:pt x="367" y="60"/>
                        <a:pt x="361" y="58"/>
                      </a:cubicBezTo>
                      <a:cubicBezTo>
                        <a:pt x="354" y="56"/>
                        <a:pt x="347" y="54"/>
                        <a:pt x="340" y="52"/>
                      </a:cubicBezTo>
                      <a:cubicBezTo>
                        <a:pt x="326" y="47"/>
                        <a:pt x="311" y="43"/>
                        <a:pt x="296" y="39"/>
                      </a:cubicBezTo>
                      <a:cubicBezTo>
                        <a:pt x="289" y="37"/>
                        <a:pt x="281" y="35"/>
                        <a:pt x="273" y="33"/>
                      </a:cubicBezTo>
                      <a:cubicBezTo>
                        <a:pt x="266" y="32"/>
                        <a:pt x="258" y="30"/>
                        <a:pt x="250" y="28"/>
                      </a:cubicBezTo>
                      <a:cubicBezTo>
                        <a:pt x="243" y="27"/>
                        <a:pt x="235" y="25"/>
                        <a:pt x="227" y="23"/>
                      </a:cubicBezTo>
                      <a:cubicBezTo>
                        <a:pt x="220" y="22"/>
                        <a:pt x="212" y="21"/>
                        <a:pt x="204" y="19"/>
                      </a:cubicBezTo>
                      <a:cubicBezTo>
                        <a:pt x="189" y="17"/>
                        <a:pt x="174" y="14"/>
                        <a:pt x="159" y="13"/>
                      </a:cubicBezTo>
                      <a:cubicBezTo>
                        <a:pt x="145" y="11"/>
                        <a:pt x="131" y="10"/>
                        <a:pt x="117" y="8"/>
                      </a:cubicBezTo>
                      <a:cubicBezTo>
                        <a:pt x="110" y="8"/>
                        <a:pt x="104" y="8"/>
                        <a:pt x="97" y="7"/>
                      </a:cubicBezTo>
                      <a:cubicBezTo>
                        <a:pt x="91" y="7"/>
                        <a:pt x="85" y="7"/>
                        <a:pt x="79" y="7"/>
                      </a:cubicBezTo>
                      <a:cubicBezTo>
                        <a:pt x="67" y="7"/>
                        <a:pt x="56" y="6"/>
                        <a:pt x="47" y="7"/>
                      </a:cubicBezTo>
                      <a:cubicBezTo>
                        <a:pt x="37" y="7"/>
                        <a:pt x="29" y="7"/>
                        <a:pt x="22" y="7"/>
                      </a:cubicBezTo>
                      <a:cubicBezTo>
                        <a:pt x="8" y="8"/>
                        <a:pt x="0" y="9"/>
                        <a:pt x="0" y="9"/>
                      </a:cubicBezTo>
                      <a:cubicBezTo>
                        <a:pt x="0" y="9"/>
                        <a:pt x="8" y="7"/>
                        <a:pt x="22" y="5"/>
                      </a:cubicBezTo>
                      <a:cubicBezTo>
                        <a:pt x="29" y="4"/>
                        <a:pt x="37" y="4"/>
                        <a:pt x="47" y="3"/>
                      </a:cubicBezTo>
                      <a:cubicBezTo>
                        <a:pt x="56" y="2"/>
                        <a:pt x="67" y="1"/>
                        <a:pt x="79" y="1"/>
                      </a:cubicBezTo>
                      <a:cubicBezTo>
                        <a:pt x="85" y="0"/>
                        <a:pt x="91" y="1"/>
                        <a:pt x="98" y="1"/>
                      </a:cubicBezTo>
                      <a:cubicBezTo>
                        <a:pt x="104" y="1"/>
                        <a:pt x="111" y="1"/>
                        <a:pt x="118" y="1"/>
                      </a:cubicBezTo>
                      <a:cubicBezTo>
                        <a:pt x="124" y="1"/>
                        <a:pt x="131" y="2"/>
                        <a:pt x="139" y="2"/>
                      </a:cubicBezTo>
                      <a:cubicBezTo>
                        <a:pt x="146" y="2"/>
                        <a:pt x="153" y="3"/>
                        <a:pt x="160" y="4"/>
                      </a:cubicBezTo>
                      <a:cubicBezTo>
                        <a:pt x="168" y="4"/>
                        <a:pt x="175" y="5"/>
                        <a:pt x="183" y="6"/>
                      </a:cubicBezTo>
                      <a:cubicBezTo>
                        <a:pt x="191" y="7"/>
                        <a:pt x="198" y="8"/>
                        <a:pt x="206" y="10"/>
                      </a:cubicBezTo>
                      <a:cubicBezTo>
                        <a:pt x="214" y="11"/>
                        <a:pt x="221" y="12"/>
                        <a:pt x="229" y="14"/>
                      </a:cubicBezTo>
                      <a:cubicBezTo>
                        <a:pt x="237" y="15"/>
                        <a:pt x="245" y="17"/>
                        <a:pt x="253" y="18"/>
                      </a:cubicBezTo>
                      <a:cubicBezTo>
                        <a:pt x="260" y="20"/>
                        <a:pt x="268" y="22"/>
                        <a:pt x="276" y="24"/>
                      </a:cubicBezTo>
                      <a:cubicBezTo>
                        <a:pt x="283" y="26"/>
                        <a:pt x="291" y="28"/>
                        <a:pt x="299" y="30"/>
                      </a:cubicBezTo>
                      <a:cubicBezTo>
                        <a:pt x="314" y="34"/>
                        <a:pt x="328" y="38"/>
                        <a:pt x="343" y="43"/>
                      </a:cubicBezTo>
                      <a:cubicBezTo>
                        <a:pt x="350" y="45"/>
                        <a:pt x="357" y="48"/>
                        <a:pt x="363" y="50"/>
                      </a:cubicBezTo>
                      <a:cubicBezTo>
                        <a:pt x="370" y="52"/>
                        <a:pt x="377" y="55"/>
                        <a:pt x="383" y="57"/>
                      </a:cubicBezTo>
                      <a:cubicBezTo>
                        <a:pt x="396" y="62"/>
                        <a:pt x="408" y="67"/>
                        <a:pt x="419" y="71"/>
                      </a:cubicBezTo>
                      <a:cubicBezTo>
                        <a:pt x="430" y="76"/>
                        <a:pt x="440" y="80"/>
                        <a:pt x="448" y="84"/>
                      </a:cubicBezTo>
                      <a:cubicBezTo>
                        <a:pt x="457" y="88"/>
                        <a:pt x="465" y="92"/>
                        <a:pt x="471" y="95"/>
                      </a:cubicBezTo>
                      <a:cubicBezTo>
                        <a:pt x="483" y="101"/>
                        <a:pt x="491" y="105"/>
                        <a:pt x="491" y="1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1000"/>
                      </a:schemeClr>
                    </a:gs>
                    <a:gs pos="65000">
                      <a:srgbClr val="EFEFEF">
                        <a:lumMod val="99000"/>
                      </a:srgbClr>
                    </a:gs>
                    <a:gs pos="35000">
                      <a:schemeClr val="bg1">
                        <a:lumMod val="96000"/>
                        <a:lumOff val="4000"/>
                      </a:schemeClr>
                    </a:gs>
                    <a:gs pos="100000">
                      <a:schemeClr val="bg1">
                        <a:lumMod val="89000"/>
                      </a:schemeClr>
                    </a:gs>
                  </a:gsLst>
                  <a:lin ang="24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Freeform 30"/>
                <p:cNvSpPr/>
                <p:nvPr/>
              </p:nvSpPr>
              <p:spPr bwMode="auto">
                <a:xfrm>
                  <a:off x="3847970" y="1413811"/>
                  <a:ext cx="1227948" cy="1450686"/>
                </a:xfrm>
                <a:custGeom>
                  <a:avLst/>
                  <a:gdLst>
                    <a:gd name="T0" fmla="*/ 0 w 324"/>
                    <a:gd name="T1" fmla="*/ 0 h 384"/>
                    <a:gd name="T2" fmla="*/ 10 w 324"/>
                    <a:gd name="T3" fmla="*/ 19 h 384"/>
                    <a:gd name="T4" fmla="*/ 22 w 324"/>
                    <a:gd name="T5" fmla="*/ 41 h 384"/>
                    <a:gd name="T6" fmla="*/ 38 w 324"/>
                    <a:gd name="T7" fmla="*/ 70 h 384"/>
                    <a:gd name="T8" fmla="*/ 47 w 324"/>
                    <a:gd name="T9" fmla="*/ 85 h 384"/>
                    <a:gd name="T10" fmla="*/ 58 w 324"/>
                    <a:gd name="T11" fmla="*/ 102 h 384"/>
                    <a:gd name="T12" fmla="*/ 82 w 324"/>
                    <a:gd name="T13" fmla="*/ 137 h 384"/>
                    <a:gd name="T14" fmla="*/ 110 w 324"/>
                    <a:gd name="T15" fmla="*/ 174 h 384"/>
                    <a:gd name="T16" fmla="*/ 140 w 324"/>
                    <a:gd name="T17" fmla="*/ 210 h 384"/>
                    <a:gd name="T18" fmla="*/ 171 w 324"/>
                    <a:gd name="T19" fmla="*/ 246 h 384"/>
                    <a:gd name="T20" fmla="*/ 203 w 324"/>
                    <a:gd name="T21" fmla="*/ 278 h 384"/>
                    <a:gd name="T22" fmla="*/ 219 w 324"/>
                    <a:gd name="T23" fmla="*/ 293 h 384"/>
                    <a:gd name="T24" fmla="*/ 234 w 324"/>
                    <a:gd name="T25" fmla="*/ 308 h 384"/>
                    <a:gd name="T26" fmla="*/ 249 w 324"/>
                    <a:gd name="T27" fmla="*/ 321 h 384"/>
                    <a:gd name="T28" fmla="*/ 263 w 324"/>
                    <a:gd name="T29" fmla="*/ 333 h 384"/>
                    <a:gd name="T30" fmla="*/ 276 w 324"/>
                    <a:gd name="T31" fmla="*/ 344 h 384"/>
                    <a:gd name="T32" fmla="*/ 288 w 324"/>
                    <a:gd name="T33" fmla="*/ 354 h 384"/>
                    <a:gd name="T34" fmla="*/ 307 w 324"/>
                    <a:gd name="T35" fmla="*/ 370 h 384"/>
                    <a:gd name="T36" fmla="*/ 324 w 324"/>
                    <a:gd name="T37" fmla="*/ 384 h 384"/>
                    <a:gd name="T38" fmla="*/ 306 w 324"/>
                    <a:gd name="T39" fmla="*/ 372 h 384"/>
                    <a:gd name="T40" fmla="*/ 285 w 324"/>
                    <a:gd name="T41" fmla="*/ 357 h 384"/>
                    <a:gd name="T42" fmla="*/ 259 w 324"/>
                    <a:gd name="T43" fmla="*/ 338 h 384"/>
                    <a:gd name="T44" fmla="*/ 229 w 324"/>
                    <a:gd name="T45" fmla="*/ 313 h 384"/>
                    <a:gd name="T46" fmla="*/ 213 w 324"/>
                    <a:gd name="T47" fmla="*/ 300 h 384"/>
                    <a:gd name="T48" fmla="*/ 197 w 324"/>
                    <a:gd name="T49" fmla="*/ 285 h 384"/>
                    <a:gd name="T50" fmla="*/ 164 w 324"/>
                    <a:gd name="T51" fmla="*/ 252 h 384"/>
                    <a:gd name="T52" fmla="*/ 132 w 324"/>
                    <a:gd name="T53" fmla="*/ 217 h 384"/>
                    <a:gd name="T54" fmla="*/ 102 w 324"/>
                    <a:gd name="T55" fmla="*/ 180 h 384"/>
                    <a:gd name="T56" fmla="*/ 88 w 324"/>
                    <a:gd name="T57" fmla="*/ 161 h 384"/>
                    <a:gd name="T58" fmla="*/ 75 w 324"/>
                    <a:gd name="T59" fmla="*/ 143 h 384"/>
                    <a:gd name="T60" fmla="*/ 63 w 324"/>
                    <a:gd name="T61" fmla="*/ 124 h 384"/>
                    <a:gd name="T62" fmla="*/ 52 w 324"/>
                    <a:gd name="T63" fmla="*/ 106 h 384"/>
                    <a:gd name="T64" fmla="*/ 42 w 324"/>
                    <a:gd name="T65" fmla="*/ 89 h 384"/>
                    <a:gd name="T66" fmla="*/ 33 w 324"/>
                    <a:gd name="T67" fmla="*/ 72 h 384"/>
                    <a:gd name="T68" fmla="*/ 18 w 324"/>
                    <a:gd name="T69" fmla="*/ 43 h 384"/>
                    <a:gd name="T70" fmla="*/ 8 w 324"/>
                    <a:gd name="T71" fmla="*/ 20 h 384"/>
                    <a:gd name="T72" fmla="*/ 0 w 324"/>
                    <a:gd name="T73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384">
                      <a:moveTo>
                        <a:pt x="0" y="0"/>
                      </a:moveTo>
                      <a:cubicBezTo>
                        <a:pt x="0" y="0"/>
                        <a:pt x="4" y="7"/>
                        <a:pt x="10" y="19"/>
                      </a:cubicBezTo>
                      <a:cubicBezTo>
                        <a:pt x="13" y="25"/>
                        <a:pt x="17" y="33"/>
                        <a:pt x="22" y="41"/>
                      </a:cubicBezTo>
                      <a:cubicBezTo>
                        <a:pt x="26" y="50"/>
                        <a:pt x="32" y="59"/>
                        <a:pt x="38" y="70"/>
                      </a:cubicBezTo>
                      <a:cubicBezTo>
                        <a:pt x="41" y="75"/>
                        <a:pt x="44" y="80"/>
                        <a:pt x="47" y="85"/>
                      </a:cubicBezTo>
                      <a:cubicBezTo>
                        <a:pt x="51" y="91"/>
                        <a:pt x="54" y="97"/>
                        <a:pt x="58" y="102"/>
                      </a:cubicBezTo>
                      <a:cubicBezTo>
                        <a:pt x="65" y="114"/>
                        <a:pt x="73" y="125"/>
                        <a:pt x="82" y="137"/>
                      </a:cubicBezTo>
                      <a:cubicBezTo>
                        <a:pt x="90" y="150"/>
                        <a:pt x="100" y="162"/>
                        <a:pt x="110" y="174"/>
                      </a:cubicBezTo>
                      <a:cubicBezTo>
                        <a:pt x="119" y="186"/>
                        <a:pt x="129" y="199"/>
                        <a:pt x="140" y="210"/>
                      </a:cubicBezTo>
                      <a:cubicBezTo>
                        <a:pt x="150" y="223"/>
                        <a:pt x="161" y="234"/>
                        <a:pt x="171" y="246"/>
                      </a:cubicBezTo>
                      <a:cubicBezTo>
                        <a:pt x="182" y="257"/>
                        <a:pt x="192" y="268"/>
                        <a:pt x="203" y="278"/>
                      </a:cubicBezTo>
                      <a:cubicBezTo>
                        <a:pt x="209" y="283"/>
                        <a:pt x="214" y="288"/>
                        <a:pt x="219" y="293"/>
                      </a:cubicBezTo>
                      <a:cubicBezTo>
                        <a:pt x="224" y="298"/>
                        <a:pt x="229" y="303"/>
                        <a:pt x="234" y="308"/>
                      </a:cubicBezTo>
                      <a:cubicBezTo>
                        <a:pt x="239" y="312"/>
                        <a:pt x="244" y="317"/>
                        <a:pt x="249" y="321"/>
                      </a:cubicBezTo>
                      <a:cubicBezTo>
                        <a:pt x="254" y="325"/>
                        <a:pt x="259" y="329"/>
                        <a:pt x="263" y="333"/>
                      </a:cubicBezTo>
                      <a:cubicBezTo>
                        <a:pt x="267" y="337"/>
                        <a:pt x="272" y="341"/>
                        <a:pt x="276" y="344"/>
                      </a:cubicBezTo>
                      <a:cubicBezTo>
                        <a:pt x="280" y="348"/>
                        <a:pt x="284" y="351"/>
                        <a:pt x="288" y="354"/>
                      </a:cubicBezTo>
                      <a:cubicBezTo>
                        <a:pt x="295" y="361"/>
                        <a:pt x="302" y="366"/>
                        <a:pt x="307" y="370"/>
                      </a:cubicBezTo>
                      <a:cubicBezTo>
                        <a:pt x="318" y="379"/>
                        <a:pt x="324" y="384"/>
                        <a:pt x="324" y="384"/>
                      </a:cubicBezTo>
                      <a:cubicBezTo>
                        <a:pt x="324" y="384"/>
                        <a:pt x="318" y="380"/>
                        <a:pt x="306" y="372"/>
                      </a:cubicBezTo>
                      <a:cubicBezTo>
                        <a:pt x="300" y="368"/>
                        <a:pt x="293" y="363"/>
                        <a:pt x="285" y="357"/>
                      </a:cubicBezTo>
                      <a:cubicBezTo>
                        <a:pt x="278" y="352"/>
                        <a:pt x="269" y="345"/>
                        <a:pt x="259" y="338"/>
                      </a:cubicBezTo>
                      <a:cubicBezTo>
                        <a:pt x="250" y="330"/>
                        <a:pt x="240" y="322"/>
                        <a:pt x="229" y="313"/>
                      </a:cubicBezTo>
                      <a:cubicBezTo>
                        <a:pt x="224" y="309"/>
                        <a:pt x="219" y="304"/>
                        <a:pt x="213" y="300"/>
                      </a:cubicBezTo>
                      <a:cubicBezTo>
                        <a:pt x="208" y="295"/>
                        <a:pt x="203" y="290"/>
                        <a:pt x="197" y="285"/>
                      </a:cubicBezTo>
                      <a:cubicBezTo>
                        <a:pt x="186" y="275"/>
                        <a:pt x="175" y="263"/>
                        <a:pt x="164" y="252"/>
                      </a:cubicBezTo>
                      <a:cubicBezTo>
                        <a:pt x="153" y="241"/>
                        <a:pt x="142" y="229"/>
                        <a:pt x="132" y="217"/>
                      </a:cubicBezTo>
                      <a:cubicBezTo>
                        <a:pt x="121" y="205"/>
                        <a:pt x="112" y="192"/>
                        <a:pt x="102" y="180"/>
                      </a:cubicBezTo>
                      <a:cubicBezTo>
                        <a:pt x="97" y="174"/>
                        <a:pt x="92" y="167"/>
                        <a:pt x="88" y="161"/>
                      </a:cubicBezTo>
                      <a:cubicBezTo>
                        <a:pt x="83" y="155"/>
                        <a:pt x="79" y="149"/>
                        <a:pt x="75" y="143"/>
                      </a:cubicBezTo>
                      <a:cubicBezTo>
                        <a:pt x="71" y="136"/>
                        <a:pt x="66" y="130"/>
                        <a:pt x="63" y="124"/>
                      </a:cubicBezTo>
                      <a:cubicBezTo>
                        <a:pt x="59" y="118"/>
                        <a:pt x="55" y="112"/>
                        <a:pt x="52" y="106"/>
                      </a:cubicBezTo>
                      <a:cubicBezTo>
                        <a:pt x="48" y="100"/>
                        <a:pt x="45" y="94"/>
                        <a:pt x="42" y="89"/>
                      </a:cubicBezTo>
                      <a:cubicBezTo>
                        <a:pt x="38" y="83"/>
                        <a:pt x="35" y="78"/>
                        <a:pt x="33" y="72"/>
                      </a:cubicBezTo>
                      <a:cubicBezTo>
                        <a:pt x="27" y="62"/>
                        <a:pt x="22" y="52"/>
                        <a:pt x="18" y="43"/>
                      </a:cubicBezTo>
                      <a:cubicBezTo>
                        <a:pt x="14" y="34"/>
                        <a:pt x="11" y="26"/>
                        <a:pt x="8" y="20"/>
                      </a:cubicBezTo>
                      <a:cubicBezTo>
                        <a:pt x="3" y="7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72000">
                      <a:srgbClr val="DDDDDD">
                        <a:lumMod val="92000"/>
                        <a:lumOff val="8000"/>
                      </a:srgbClr>
                    </a:gs>
                    <a:gs pos="0">
                      <a:schemeClr val="bg1">
                        <a:lumMod val="79000"/>
                      </a:schemeClr>
                    </a:gs>
                    <a:gs pos="35000">
                      <a:schemeClr val="bg1">
                        <a:lumMod val="99000"/>
                        <a:lumOff val="1000"/>
                      </a:schemeClr>
                    </a:gs>
                    <a:gs pos="100000">
                      <a:schemeClr val="bg1">
                        <a:lumMod val="9200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4" name="弦形 33"/>
              <p:cNvSpPr/>
              <p:nvPr/>
            </p:nvSpPr>
            <p:spPr>
              <a:xfrm rot="18713148">
                <a:off x="6264098" y="1606273"/>
                <a:ext cx="3419637" cy="1678888"/>
              </a:xfrm>
              <a:prstGeom prst="chord">
                <a:avLst>
                  <a:gd name="adj1" fmla="val 4679799"/>
                  <a:gd name="adj2" fmla="val 11290326"/>
                </a:avLst>
              </a:prstGeom>
              <a:gradFill flip="none" rotWithShape="1">
                <a:gsLst>
                  <a:gs pos="54000">
                    <a:schemeClr val="tx1">
                      <a:alpha val="10000"/>
                    </a:scheme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E6E6E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弦形 34"/>
              <p:cNvSpPr/>
              <p:nvPr/>
            </p:nvSpPr>
            <p:spPr>
              <a:xfrm rot="13306308">
                <a:off x="4065760" y="3924168"/>
                <a:ext cx="3420216" cy="1679741"/>
              </a:xfrm>
              <a:prstGeom prst="chord">
                <a:avLst>
                  <a:gd name="adj1" fmla="val 4679799"/>
                  <a:gd name="adj2" fmla="val 11290326"/>
                </a:avLst>
              </a:prstGeom>
              <a:gradFill flip="none" rotWithShape="1">
                <a:gsLst>
                  <a:gs pos="54000">
                    <a:schemeClr val="tx1">
                      <a:alpha val="10000"/>
                    </a:scheme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E6E6E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0514" name="组合 35"/>
              <p:cNvGrpSpPr/>
              <p:nvPr/>
            </p:nvGrpSpPr>
            <p:grpSpPr>
              <a:xfrm flipH="1">
                <a:off x="6559014" y="1412241"/>
                <a:ext cx="2260181" cy="2114550"/>
                <a:chOff x="2815057" y="1402715"/>
                <a:chExt cx="2260181" cy="2114550"/>
              </a:xfrm>
            </p:grpSpPr>
            <p:sp>
              <p:nvSpPr>
                <p:cNvPr id="50" name="Freeform 14"/>
                <p:cNvSpPr/>
                <p:nvPr/>
              </p:nvSpPr>
              <p:spPr bwMode="auto">
                <a:xfrm>
                  <a:off x="2827828" y="1401972"/>
                  <a:ext cx="2231580" cy="2114715"/>
                </a:xfrm>
                <a:custGeom>
                  <a:avLst/>
                  <a:gdLst>
                    <a:gd name="T0" fmla="*/ 592 w 592"/>
                    <a:gd name="T1" fmla="*/ 385 h 561"/>
                    <a:gd name="T2" fmla="*/ 490 w 592"/>
                    <a:gd name="T3" fmla="*/ 561 h 561"/>
                    <a:gd name="T4" fmla="*/ 0 w 592"/>
                    <a:gd name="T5" fmla="*/ 465 h 561"/>
                    <a:gd name="T6" fmla="*/ 269 w 592"/>
                    <a:gd name="T7" fmla="*/ 0 h 561"/>
                    <a:gd name="T8" fmla="*/ 592 w 592"/>
                    <a:gd name="T9" fmla="*/ 385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2" h="561">
                      <a:moveTo>
                        <a:pt x="592" y="385"/>
                      </a:moveTo>
                      <a:cubicBezTo>
                        <a:pt x="490" y="561"/>
                        <a:pt x="490" y="561"/>
                        <a:pt x="490" y="561"/>
                      </a:cubicBezTo>
                      <a:cubicBezTo>
                        <a:pt x="313" y="481"/>
                        <a:pt x="146" y="447"/>
                        <a:pt x="0" y="465"/>
                      </a:cubicBezTo>
                      <a:cubicBezTo>
                        <a:pt x="269" y="0"/>
                        <a:pt x="269" y="0"/>
                        <a:pt x="269" y="0"/>
                      </a:cubicBezTo>
                      <a:cubicBezTo>
                        <a:pt x="325" y="136"/>
                        <a:pt x="434" y="271"/>
                        <a:pt x="592" y="385"/>
                      </a:cubicBezTo>
                      <a:close/>
                    </a:path>
                  </a:pathLst>
                </a:custGeom>
                <a:gradFill>
                  <a:gsLst>
                    <a:gs pos="72000">
                      <a:srgbClr val="DDDDDD">
                        <a:lumMod val="96000"/>
                        <a:lumOff val="4000"/>
                      </a:srgbClr>
                    </a:gs>
                    <a:gs pos="15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44000">
                      <a:schemeClr val="bg1">
                        <a:lumMod val="98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040000" scaled="0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Freeform 26"/>
                <p:cNvSpPr/>
                <p:nvPr/>
              </p:nvSpPr>
              <p:spPr bwMode="auto">
                <a:xfrm>
                  <a:off x="2813953" y="3109477"/>
                  <a:ext cx="1854640" cy="404895"/>
                </a:xfrm>
                <a:custGeom>
                  <a:avLst/>
                  <a:gdLst>
                    <a:gd name="T0" fmla="*/ 491 w 491"/>
                    <a:gd name="T1" fmla="*/ 105 h 105"/>
                    <a:gd name="T2" fmla="*/ 470 w 491"/>
                    <a:gd name="T3" fmla="*/ 97 h 105"/>
                    <a:gd name="T4" fmla="*/ 447 w 491"/>
                    <a:gd name="T5" fmla="*/ 88 h 105"/>
                    <a:gd name="T6" fmla="*/ 417 w 491"/>
                    <a:gd name="T7" fmla="*/ 77 h 105"/>
                    <a:gd name="T8" fmla="*/ 399 w 491"/>
                    <a:gd name="T9" fmla="*/ 71 h 105"/>
                    <a:gd name="T10" fmla="*/ 381 w 491"/>
                    <a:gd name="T11" fmla="*/ 64 h 105"/>
                    <a:gd name="T12" fmla="*/ 361 w 491"/>
                    <a:gd name="T13" fmla="*/ 58 h 105"/>
                    <a:gd name="T14" fmla="*/ 340 w 491"/>
                    <a:gd name="T15" fmla="*/ 52 h 105"/>
                    <a:gd name="T16" fmla="*/ 296 w 491"/>
                    <a:gd name="T17" fmla="*/ 39 h 105"/>
                    <a:gd name="T18" fmla="*/ 273 w 491"/>
                    <a:gd name="T19" fmla="*/ 33 h 105"/>
                    <a:gd name="T20" fmla="*/ 250 w 491"/>
                    <a:gd name="T21" fmla="*/ 28 h 105"/>
                    <a:gd name="T22" fmla="*/ 227 w 491"/>
                    <a:gd name="T23" fmla="*/ 23 h 105"/>
                    <a:gd name="T24" fmla="*/ 204 w 491"/>
                    <a:gd name="T25" fmla="*/ 19 h 105"/>
                    <a:gd name="T26" fmla="*/ 159 w 491"/>
                    <a:gd name="T27" fmla="*/ 13 h 105"/>
                    <a:gd name="T28" fmla="*/ 117 w 491"/>
                    <a:gd name="T29" fmla="*/ 8 h 105"/>
                    <a:gd name="T30" fmla="*/ 97 w 491"/>
                    <a:gd name="T31" fmla="*/ 7 h 105"/>
                    <a:gd name="T32" fmla="*/ 79 w 491"/>
                    <a:gd name="T33" fmla="*/ 7 h 105"/>
                    <a:gd name="T34" fmla="*/ 47 w 491"/>
                    <a:gd name="T35" fmla="*/ 7 h 105"/>
                    <a:gd name="T36" fmla="*/ 22 w 491"/>
                    <a:gd name="T37" fmla="*/ 7 h 105"/>
                    <a:gd name="T38" fmla="*/ 0 w 491"/>
                    <a:gd name="T39" fmla="*/ 9 h 105"/>
                    <a:gd name="T40" fmla="*/ 22 w 491"/>
                    <a:gd name="T41" fmla="*/ 5 h 105"/>
                    <a:gd name="T42" fmla="*/ 47 w 491"/>
                    <a:gd name="T43" fmla="*/ 3 h 105"/>
                    <a:gd name="T44" fmla="*/ 79 w 491"/>
                    <a:gd name="T45" fmla="*/ 1 h 105"/>
                    <a:gd name="T46" fmla="*/ 98 w 491"/>
                    <a:gd name="T47" fmla="*/ 1 h 105"/>
                    <a:gd name="T48" fmla="*/ 118 w 491"/>
                    <a:gd name="T49" fmla="*/ 1 h 105"/>
                    <a:gd name="T50" fmla="*/ 139 w 491"/>
                    <a:gd name="T51" fmla="*/ 2 h 105"/>
                    <a:gd name="T52" fmla="*/ 160 w 491"/>
                    <a:gd name="T53" fmla="*/ 4 h 105"/>
                    <a:gd name="T54" fmla="*/ 183 w 491"/>
                    <a:gd name="T55" fmla="*/ 6 h 105"/>
                    <a:gd name="T56" fmla="*/ 206 w 491"/>
                    <a:gd name="T57" fmla="*/ 10 h 105"/>
                    <a:gd name="T58" fmla="*/ 229 w 491"/>
                    <a:gd name="T59" fmla="*/ 14 h 105"/>
                    <a:gd name="T60" fmla="*/ 253 w 491"/>
                    <a:gd name="T61" fmla="*/ 18 h 105"/>
                    <a:gd name="T62" fmla="*/ 276 w 491"/>
                    <a:gd name="T63" fmla="*/ 24 h 105"/>
                    <a:gd name="T64" fmla="*/ 299 w 491"/>
                    <a:gd name="T65" fmla="*/ 30 h 105"/>
                    <a:gd name="T66" fmla="*/ 343 w 491"/>
                    <a:gd name="T67" fmla="*/ 43 h 105"/>
                    <a:gd name="T68" fmla="*/ 363 w 491"/>
                    <a:gd name="T69" fmla="*/ 50 h 105"/>
                    <a:gd name="T70" fmla="*/ 383 w 491"/>
                    <a:gd name="T71" fmla="*/ 57 h 105"/>
                    <a:gd name="T72" fmla="*/ 419 w 491"/>
                    <a:gd name="T73" fmla="*/ 71 h 105"/>
                    <a:gd name="T74" fmla="*/ 448 w 491"/>
                    <a:gd name="T75" fmla="*/ 84 h 105"/>
                    <a:gd name="T76" fmla="*/ 471 w 491"/>
                    <a:gd name="T77" fmla="*/ 95 h 105"/>
                    <a:gd name="T78" fmla="*/ 491 w 491"/>
                    <a:gd name="T7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1" h="105">
                      <a:moveTo>
                        <a:pt x="491" y="105"/>
                      </a:moveTo>
                      <a:cubicBezTo>
                        <a:pt x="491" y="105"/>
                        <a:pt x="483" y="102"/>
                        <a:pt x="470" y="97"/>
                      </a:cubicBezTo>
                      <a:cubicBezTo>
                        <a:pt x="464" y="94"/>
                        <a:pt x="456" y="91"/>
                        <a:pt x="447" y="88"/>
                      </a:cubicBezTo>
                      <a:cubicBezTo>
                        <a:pt x="438" y="85"/>
                        <a:pt x="428" y="81"/>
                        <a:pt x="417" y="77"/>
                      </a:cubicBezTo>
                      <a:cubicBezTo>
                        <a:pt x="411" y="75"/>
                        <a:pt x="405" y="73"/>
                        <a:pt x="399" y="71"/>
                      </a:cubicBezTo>
                      <a:cubicBezTo>
                        <a:pt x="393" y="69"/>
                        <a:pt x="387" y="66"/>
                        <a:pt x="381" y="64"/>
                      </a:cubicBezTo>
                      <a:cubicBezTo>
                        <a:pt x="374" y="62"/>
                        <a:pt x="367" y="60"/>
                        <a:pt x="361" y="58"/>
                      </a:cubicBezTo>
                      <a:cubicBezTo>
                        <a:pt x="354" y="56"/>
                        <a:pt x="347" y="54"/>
                        <a:pt x="340" y="52"/>
                      </a:cubicBezTo>
                      <a:cubicBezTo>
                        <a:pt x="326" y="47"/>
                        <a:pt x="311" y="43"/>
                        <a:pt x="296" y="39"/>
                      </a:cubicBezTo>
                      <a:cubicBezTo>
                        <a:pt x="289" y="37"/>
                        <a:pt x="281" y="35"/>
                        <a:pt x="273" y="33"/>
                      </a:cubicBezTo>
                      <a:cubicBezTo>
                        <a:pt x="266" y="32"/>
                        <a:pt x="258" y="30"/>
                        <a:pt x="250" y="28"/>
                      </a:cubicBezTo>
                      <a:cubicBezTo>
                        <a:pt x="243" y="27"/>
                        <a:pt x="235" y="25"/>
                        <a:pt x="227" y="23"/>
                      </a:cubicBezTo>
                      <a:cubicBezTo>
                        <a:pt x="220" y="22"/>
                        <a:pt x="212" y="21"/>
                        <a:pt x="204" y="19"/>
                      </a:cubicBezTo>
                      <a:cubicBezTo>
                        <a:pt x="189" y="17"/>
                        <a:pt x="174" y="14"/>
                        <a:pt x="159" y="13"/>
                      </a:cubicBezTo>
                      <a:cubicBezTo>
                        <a:pt x="145" y="11"/>
                        <a:pt x="131" y="10"/>
                        <a:pt x="117" y="8"/>
                      </a:cubicBezTo>
                      <a:cubicBezTo>
                        <a:pt x="110" y="8"/>
                        <a:pt x="104" y="8"/>
                        <a:pt x="97" y="7"/>
                      </a:cubicBezTo>
                      <a:cubicBezTo>
                        <a:pt x="91" y="7"/>
                        <a:pt x="85" y="7"/>
                        <a:pt x="79" y="7"/>
                      </a:cubicBezTo>
                      <a:cubicBezTo>
                        <a:pt x="67" y="7"/>
                        <a:pt x="56" y="6"/>
                        <a:pt x="47" y="7"/>
                      </a:cubicBezTo>
                      <a:cubicBezTo>
                        <a:pt x="37" y="7"/>
                        <a:pt x="29" y="7"/>
                        <a:pt x="22" y="7"/>
                      </a:cubicBezTo>
                      <a:cubicBezTo>
                        <a:pt x="8" y="8"/>
                        <a:pt x="0" y="9"/>
                        <a:pt x="0" y="9"/>
                      </a:cubicBezTo>
                      <a:cubicBezTo>
                        <a:pt x="0" y="9"/>
                        <a:pt x="8" y="7"/>
                        <a:pt x="22" y="5"/>
                      </a:cubicBezTo>
                      <a:cubicBezTo>
                        <a:pt x="29" y="4"/>
                        <a:pt x="37" y="4"/>
                        <a:pt x="47" y="3"/>
                      </a:cubicBezTo>
                      <a:cubicBezTo>
                        <a:pt x="56" y="2"/>
                        <a:pt x="67" y="1"/>
                        <a:pt x="79" y="1"/>
                      </a:cubicBezTo>
                      <a:cubicBezTo>
                        <a:pt x="85" y="0"/>
                        <a:pt x="91" y="1"/>
                        <a:pt x="98" y="1"/>
                      </a:cubicBezTo>
                      <a:cubicBezTo>
                        <a:pt x="104" y="1"/>
                        <a:pt x="111" y="1"/>
                        <a:pt x="118" y="1"/>
                      </a:cubicBezTo>
                      <a:cubicBezTo>
                        <a:pt x="124" y="1"/>
                        <a:pt x="131" y="2"/>
                        <a:pt x="139" y="2"/>
                      </a:cubicBezTo>
                      <a:cubicBezTo>
                        <a:pt x="146" y="2"/>
                        <a:pt x="153" y="3"/>
                        <a:pt x="160" y="4"/>
                      </a:cubicBezTo>
                      <a:cubicBezTo>
                        <a:pt x="168" y="4"/>
                        <a:pt x="175" y="5"/>
                        <a:pt x="183" y="6"/>
                      </a:cubicBezTo>
                      <a:cubicBezTo>
                        <a:pt x="191" y="7"/>
                        <a:pt x="198" y="8"/>
                        <a:pt x="206" y="10"/>
                      </a:cubicBezTo>
                      <a:cubicBezTo>
                        <a:pt x="214" y="11"/>
                        <a:pt x="221" y="12"/>
                        <a:pt x="229" y="14"/>
                      </a:cubicBezTo>
                      <a:cubicBezTo>
                        <a:pt x="237" y="15"/>
                        <a:pt x="245" y="17"/>
                        <a:pt x="253" y="18"/>
                      </a:cubicBezTo>
                      <a:cubicBezTo>
                        <a:pt x="260" y="20"/>
                        <a:pt x="268" y="22"/>
                        <a:pt x="276" y="24"/>
                      </a:cubicBezTo>
                      <a:cubicBezTo>
                        <a:pt x="283" y="26"/>
                        <a:pt x="291" y="28"/>
                        <a:pt x="299" y="30"/>
                      </a:cubicBezTo>
                      <a:cubicBezTo>
                        <a:pt x="314" y="34"/>
                        <a:pt x="328" y="38"/>
                        <a:pt x="343" y="43"/>
                      </a:cubicBezTo>
                      <a:cubicBezTo>
                        <a:pt x="350" y="45"/>
                        <a:pt x="357" y="48"/>
                        <a:pt x="363" y="50"/>
                      </a:cubicBezTo>
                      <a:cubicBezTo>
                        <a:pt x="370" y="52"/>
                        <a:pt x="377" y="55"/>
                        <a:pt x="383" y="57"/>
                      </a:cubicBezTo>
                      <a:cubicBezTo>
                        <a:pt x="396" y="62"/>
                        <a:pt x="408" y="67"/>
                        <a:pt x="419" y="71"/>
                      </a:cubicBezTo>
                      <a:cubicBezTo>
                        <a:pt x="430" y="76"/>
                        <a:pt x="440" y="80"/>
                        <a:pt x="448" y="84"/>
                      </a:cubicBezTo>
                      <a:cubicBezTo>
                        <a:pt x="457" y="88"/>
                        <a:pt x="465" y="92"/>
                        <a:pt x="471" y="95"/>
                      </a:cubicBezTo>
                      <a:cubicBezTo>
                        <a:pt x="483" y="101"/>
                        <a:pt x="491" y="105"/>
                        <a:pt x="491" y="1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1000"/>
                      </a:schemeClr>
                    </a:gs>
                    <a:gs pos="65000">
                      <a:srgbClr val="EFEFEF">
                        <a:lumMod val="99000"/>
                      </a:srgbClr>
                    </a:gs>
                    <a:gs pos="35000">
                      <a:schemeClr val="bg1">
                        <a:lumMod val="96000"/>
                        <a:lumOff val="4000"/>
                      </a:schemeClr>
                    </a:gs>
                    <a:gs pos="100000">
                      <a:schemeClr val="bg1">
                        <a:lumMod val="89000"/>
                      </a:schemeClr>
                    </a:gs>
                  </a:gsLst>
                  <a:lin ang="24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Freeform 30"/>
                <p:cNvSpPr/>
                <p:nvPr/>
              </p:nvSpPr>
              <p:spPr bwMode="auto">
                <a:xfrm>
                  <a:off x="3847648" y="1413539"/>
                  <a:ext cx="1227948" cy="1450686"/>
                </a:xfrm>
                <a:custGeom>
                  <a:avLst/>
                  <a:gdLst>
                    <a:gd name="T0" fmla="*/ 0 w 324"/>
                    <a:gd name="T1" fmla="*/ 0 h 384"/>
                    <a:gd name="T2" fmla="*/ 10 w 324"/>
                    <a:gd name="T3" fmla="*/ 19 h 384"/>
                    <a:gd name="T4" fmla="*/ 22 w 324"/>
                    <a:gd name="T5" fmla="*/ 41 h 384"/>
                    <a:gd name="T6" fmla="*/ 38 w 324"/>
                    <a:gd name="T7" fmla="*/ 70 h 384"/>
                    <a:gd name="T8" fmla="*/ 47 w 324"/>
                    <a:gd name="T9" fmla="*/ 85 h 384"/>
                    <a:gd name="T10" fmla="*/ 58 w 324"/>
                    <a:gd name="T11" fmla="*/ 102 h 384"/>
                    <a:gd name="T12" fmla="*/ 82 w 324"/>
                    <a:gd name="T13" fmla="*/ 137 h 384"/>
                    <a:gd name="T14" fmla="*/ 110 w 324"/>
                    <a:gd name="T15" fmla="*/ 174 h 384"/>
                    <a:gd name="T16" fmla="*/ 140 w 324"/>
                    <a:gd name="T17" fmla="*/ 210 h 384"/>
                    <a:gd name="T18" fmla="*/ 171 w 324"/>
                    <a:gd name="T19" fmla="*/ 246 h 384"/>
                    <a:gd name="T20" fmla="*/ 203 w 324"/>
                    <a:gd name="T21" fmla="*/ 278 h 384"/>
                    <a:gd name="T22" fmla="*/ 219 w 324"/>
                    <a:gd name="T23" fmla="*/ 293 h 384"/>
                    <a:gd name="T24" fmla="*/ 234 w 324"/>
                    <a:gd name="T25" fmla="*/ 308 h 384"/>
                    <a:gd name="T26" fmla="*/ 249 w 324"/>
                    <a:gd name="T27" fmla="*/ 321 h 384"/>
                    <a:gd name="T28" fmla="*/ 263 w 324"/>
                    <a:gd name="T29" fmla="*/ 333 h 384"/>
                    <a:gd name="T30" fmla="*/ 276 w 324"/>
                    <a:gd name="T31" fmla="*/ 344 h 384"/>
                    <a:gd name="T32" fmla="*/ 288 w 324"/>
                    <a:gd name="T33" fmla="*/ 354 h 384"/>
                    <a:gd name="T34" fmla="*/ 307 w 324"/>
                    <a:gd name="T35" fmla="*/ 370 h 384"/>
                    <a:gd name="T36" fmla="*/ 324 w 324"/>
                    <a:gd name="T37" fmla="*/ 384 h 384"/>
                    <a:gd name="T38" fmla="*/ 306 w 324"/>
                    <a:gd name="T39" fmla="*/ 372 h 384"/>
                    <a:gd name="T40" fmla="*/ 285 w 324"/>
                    <a:gd name="T41" fmla="*/ 357 h 384"/>
                    <a:gd name="T42" fmla="*/ 259 w 324"/>
                    <a:gd name="T43" fmla="*/ 338 h 384"/>
                    <a:gd name="T44" fmla="*/ 229 w 324"/>
                    <a:gd name="T45" fmla="*/ 313 h 384"/>
                    <a:gd name="T46" fmla="*/ 213 w 324"/>
                    <a:gd name="T47" fmla="*/ 300 h 384"/>
                    <a:gd name="T48" fmla="*/ 197 w 324"/>
                    <a:gd name="T49" fmla="*/ 285 h 384"/>
                    <a:gd name="T50" fmla="*/ 164 w 324"/>
                    <a:gd name="T51" fmla="*/ 252 h 384"/>
                    <a:gd name="T52" fmla="*/ 132 w 324"/>
                    <a:gd name="T53" fmla="*/ 217 h 384"/>
                    <a:gd name="T54" fmla="*/ 102 w 324"/>
                    <a:gd name="T55" fmla="*/ 180 h 384"/>
                    <a:gd name="T56" fmla="*/ 88 w 324"/>
                    <a:gd name="T57" fmla="*/ 161 h 384"/>
                    <a:gd name="T58" fmla="*/ 75 w 324"/>
                    <a:gd name="T59" fmla="*/ 143 h 384"/>
                    <a:gd name="T60" fmla="*/ 63 w 324"/>
                    <a:gd name="T61" fmla="*/ 124 h 384"/>
                    <a:gd name="T62" fmla="*/ 52 w 324"/>
                    <a:gd name="T63" fmla="*/ 106 h 384"/>
                    <a:gd name="T64" fmla="*/ 42 w 324"/>
                    <a:gd name="T65" fmla="*/ 89 h 384"/>
                    <a:gd name="T66" fmla="*/ 33 w 324"/>
                    <a:gd name="T67" fmla="*/ 72 h 384"/>
                    <a:gd name="T68" fmla="*/ 18 w 324"/>
                    <a:gd name="T69" fmla="*/ 43 h 384"/>
                    <a:gd name="T70" fmla="*/ 8 w 324"/>
                    <a:gd name="T71" fmla="*/ 20 h 384"/>
                    <a:gd name="T72" fmla="*/ 0 w 324"/>
                    <a:gd name="T73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384">
                      <a:moveTo>
                        <a:pt x="0" y="0"/>
                      </a:moveTo>
                      <a:cubicBezTo>
                        <a:pt x="0" y="0"/>
                        <a:pt x="4" y="7"/>
                        <a:pt x="10" y="19"/>
                      </a:cubicBezTo>
                      <a:cubicBezTo>
                        <a:pt x="13" y="25"/>
                        <a:pt x="17" y="33"/>
                        <a:pt x="22" y="41"/>
                      </a:cubicBezTo>
                      <a:cubicBezTo>
                        <a:pt x="26" y="50"/>
                        <a:pt x="32" y="59"/>
                        <a:pt x="38" y="70"/>
                      </a:cubicBezTo>
                      <a:cubicBezTo>
                        <a:pt x="41" y="75"/>
                        <a:pt x="44" y="80"/>
                        <a:pt x="47" y="85"/>
                      </a:cubicBezTo>
                      <a:cubicBezTo>
                        <a:pt x="51" y="91"/>
                        <a:pt x="54" y="97"/>
                        <a:pt x="58" y="102"/>
                      </a:cubicBezTo>
                      <a:cubicBezTo>
                        <a:pt x="65" y="114"/>
                        <a:pt x="73" y="125"/>
                        <a:pt x="82" y="137"/>
                      </a:cubicBezTo>
                      <a:cubicBezTo>
                        <a:pt x="90" y="150"/>
                        <a:pt x="100" y="162"/>
                        <a:pt x="110" y="174"/>
                      </a:cubicBezTo>
                      <a:cubicBezTo>
                        <a:pt x="119" y="186"/>
                        <a:pt x="129" y="199"/>
                        <a:pt x="140" y="210"/>
                      </a:cubicBezTo>
                      <a:cubicBezTo>
                        <a:pt x="150" y="223"/>
                        <a:pt x="161" y="234"/>
                        <a:pt x="171" y="246"/>
                      </a:cubicBezTo>
                      <a:cubicBezTo>
                        <a:pt x="182" y="257"/>
                        <a:pt x="192" y="268"/>
                        <a:pt x="203" y="278"/>
                      </a:cubicBezTo>
                      <a:cubicBezTo>
                        <a:pt x="209" y="283"/>
                        <a:pt x="214" y="288"/>
                        <a:pt x="219" y="293"/>
                      </a:cubicBezTo>
                      <a:cubicBezTo>
                        <a:pt x="224" y="298"/>
                        <a:pt x="229" y="303"/>
                        <a:pt x="234" y="308"/>
                      </a:cubicBezTo>
                      <a:cubicBezTo>
                        <a:pt x="239" y="312"/>
                        <a:pt x="244" y="317"/>
                        <a:pt x="249" y="321"/>
                      </a:cubicBezTo>
                      <a:cubicBezTo>
                        <a:pt x="254" y="325"/>
                        <a:pt x="259" y="329"/>
                        <a:pt x="263" y="333"/>
                      </a:cubicBezTo>
                      <a:cubicBezTo>
                        <a:pt x="267" y="337"/>
                        <a:pt x="272" y="341"/>
                        <a:pt x="276" y="344"/>
                      </a:cubicBezTo>
                      <a:cubicBezTo>
                        <a:pt x="280" y="348"/>
                        <a:pt x="284" y="351"/>
                        <a:pt x="288" y="354"/>
                      </a:cubicBezTo>
                      <a:cubicBezTo>
                        <a:pt x="295" y="361"/>
                        <a:pt x="302" y="366"/>
                        <a:pt x="307" y="370"/>
                      </a:cubicBezTo>
                      <a:cubicBezTo>
                        <a:pt x="318" y="379"/>
                        <a:pt x="324" y="384"/>
                        <a:pt x="324" y="384"/>
                      </a:cubicBezTo>
                      <a:cubicBezTo>
                        <a:pt x="324" y="384"/>
                        <a:pt x="318" y="380"/>
                        <a:pt x="306" y="372"/>
                      </a:cubicBezTo>
                      <a:cubicBezTo>
                        <a:pt x="300" y="368"/>
                        <a:pt x="293" y="363"/>
                        <a:pt x="285" y="357"/>
                      </a:cubicBezTo>
                      <a:cubicBezTo>
                        <a:pt x="278" y="352"/>
                        <a:pt x="269" y="345"/>
                        <a:pt x="259" y="338"/>
                      </a:cubicBezTo>
                      <a:cubicBezTo>
                        <a:pt x="250" y="330"/>
                        <a:pt x="240" y="322"/>
                        <a:pt x="229" y="313"/>
                      </a:cubicBezTo>
                      <a:cubicBezTo>
                        <a:pt x="224" y="309"/>
                        <a:pt x="219" y="304"/>
                        <a:pt x="213" y="300"/>
                      </a:cubicBezTo>
                      <a:cubicBezTo>
                        <a:pt x="208" y="295"/>
                        <a:pt x="203" y="290"/>
                        <a:pt x="197" y="285"/>
                      </a:cubicBezTo>
                      <a:cubicBezTo>
                        <a:pt x="186" y="275"/>
                        <a:pt x="175" y="263"/>
                        <a:pt x="164" y="252"/>
                      </a:cubicBezTo>
                      <a:cubicBezTo>
                        <a:pt x="153" y="241"/>
                        <a:pt x="142" y="229"/>
                        <a:pt x="132" y="217"/>
                      </a:cubicBezTo>
                      <a:cubicBezTo>
                        <a:pt x="121" y="205"/>
                        <a:pt x="112" y="192"/>
                        <a:pt x="102" y="180"/>
                      </a:cubicBezTo>
                      <a:cubicBezTo>
                        <a:pt x="97" y="174"/>
                        <a:pt x="92" y="167"/>
                        <a:pt x="88" y="161"/>
                      </a:cubicBezTo>
                      <a:cubicBezTo>
                        <a:pt x="83" y="155"/>
                        <a:pt x="79" y="149"/>
                        <a:pt x="75" y="143"/>
                      </a:cubicBezTo>
                      <a:cubicBezTo>
                        <a:pt x="71" y="136"/>
                        <a:pt x="66" y="130"/>
                        <a:pt x="63" y="124"/>
                      </a:cubicBezTo>
                      <a:cubicBezTo>
                        <a:pt x="59" y="118"/>
                        <a:pt x="55" y="112"/>
                        <a:pt x="52" y="106"/>
                      </a:cubicBezTo>
                      <a:cubicBezTo>
                        <a:pt x="48" y="100"/>
                        <a:pt x="45" y="94"/>
                        <a:pt x="42" y="89"/>
                      </a:cubicBezTo>
                      <a:cubicBezTo>
                        <a:pt x="38" y="83"/>
                        <a:pt x="35" y="78"/>
                        <a:pt x="33" y="72"/>
                      </a:cubicBezTo>
                      <a:cubicBezTo>
                        <a:pt x="27" y="62"/>
                        <a:pt x="22" y="52"/>
                        <a:pt x="18" y="43"/>
                      </a:cubicBezTo>
                      <a:cubicBezTo>
                        <a:pt x="14" y="34"/>
                        <a:pt x="11" y="26"/>
                        <a:pt x="8" y="20"/>
                      </a:cubicBezTo>
                      <a:cubicBezTo>
                        <a:pt x="3" y="7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72000">
                      <a:srgbClr val="DDDDDD">
                        <a:lumMod val="92000"/>
                        <a:lumOff val="8000"/>
                      </a:srgbClr>
                    </a:gs>
                    <a:gs pos="0">
                      <a:schemeClr val="bg1">
                        <a:lumMod val="79000"/>
                      </a:schemeClr>
                    </a:gs>
                    <a:gs pos="35000">
                      <a:schemeClr val="bg1">
                        <a:lumMod val="99000"/>
                        <a:lumOff val="1000"/>
                      </a:schemeClr>
                    </a:gs>
                    <a:gs pos="100000">
                      <a:schemeClr val="bg1">
                        <a:lumMod val="9200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8" name="组合 36"/>
              <p:cNvGrpSpPr/>
              <p:nvPr/>
            </p:nvGrpSpPr>
            <p:grpSpPr>
              <a:xfrm rot="-7200000">
                <a:off x="4846122" y="4365832"/>
                <a:ext cx="2260181" cy="2114550"/>
                <a:chOff x="2815057" y="1402715"/>
                <a:chExt cx="2260181" cy="2114550"/>
              </a:xfrm>
            </p:grpSpPr>
            <p:sp>
              <p:nvSpPr>
                <p:cNvPr id="47" name="Freeform 14"/>
                <p:cNvSpPr/>
                <p:nvPr/>
              </p:nvSpPr>
              <p:spPr bwMode="auto">
                <a:xfrm>
                  <a:off x="2829661" y="1403311"/>
                  <a:ext cx="2232714" cy="2113642"/>
                </a:xfrm>
                <a:custGeom>
                  <a:avLst/>
                  <a:gdLst>
                    <a:gd name="T0" fmla="*/ 592 w 592"/>
                    <a:gd name="T1" fmla="*/ 385 h 561"/>
                    <a:gd name="T2" fmla="*/ 490 w 592"/>
                    <a:gd name="T3" fmla="*/ 561 h 561"/>
                    <a:gd name="T4" fmla="*/ 0 w 592"/>
                    <a:gd name="T5" fmla="*/ 465 h 561"/>
                    <a:gd name="T6" fmla="*/ 269 w 592"/>
                    <a:gd name="T7" fmla="*/ 0 h 561"/>
                    <a:gd name="T8" fmla="*/ 592 w 592"/>
                    <a:gd name="T9" fmla="*/ 385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2" h="561">
                      <a:moveTo>
                        <a:pt x="592" y="385"/>
                      </a:moveTo>
                      <a:cubicBezTo>
                        <a:pt x="490" y="561"/>
                        <a:pt x="490" y="561"/>
                        <a:pt x="490" y="561"/>
                      </a:cubicBezTo>
                      <a:cubicBezTo>
                        <a:pt x="313" y="481"/>
                        <a:pt x="146" y="447"/>
                        <a:pt x="0" y="465"/>
                      </a:cubicBezTo>
                      <a:cubicBezTo>
                        <a:pt x="269" y="0"/>
                        <a:pt x="269" y="0"/>
                        <a:pt x="269" y="0"/>
                      </a:cubicBezTo>
                      <a:cubicBezTo>
                        <a:pt x="325" y="136"/>
                        <a:pt x="434" y="271"/>
                        <a:pt x="592" y="385"/>
                      </a:cubicBezTo>
                      <a:close/>
                    </a:path>
                  </a:pathLst>
                </a:custGeom>
                <a:gradFill>
                  <a:gsLst>
                    <a:gs pos="72000">
                      <a:srgbClr val="DDDDDD">
                        <a:lumMod val="96000"/>
                        <a:lumOff val="4000"/>
                      </a:srgbClr>
                    </a:gs>
                    <a:gs pos="15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44000">
                      <a:schemeClr val="bg1">
                        <a:lumMod val="98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60000" scaled="0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Freeform 26"/>
                <p:cNvSpPr/>
                <p:nvPr/>
              </p:nvSpPr>
              <p:spPr bwMode="auto">
                <a:xfrm>
                  <a:off x="2818278" y="3110375"/>
                  <a:ext cx="1855581" cy="404690"/>
                </a:xfrm>
                <a:custGeom>
                  <a:avLst/>
                  <a:gdLst>
                    <a:gd name="T0" fmla="*/ 491 w 491"/>
                    <a:gd name="T1" fmla="*/ 105 h 105"/>
                    <a:gd name="T2" fmla="*/ 470 w 491"/>
                    <a:gd name="T3" fmla="*/ 97 h 105"/>
                    <a:gd name="T4" fmla="*/ 447 w 491"/>
                    <a:gd name="T5" fmla="*/ 88 h 105"/>
                    <a:gd name="T6" fmla="*/ 417 w 491"/>
                    <a:gd name="T7" fmla="*/ 77 h 105"/>
                    <a:gd name="T8" fmla="*/ 399 w 491"/>
                    <a:gd name="T9" fmla="*/ 71 h 105"/>
                    <a:gd name="T10" fmla="*/ 381 w 491"/>
                    <a:gd name="T11" fmla="*/ 64 h 105"/>
                    <a:gd name="T12" fmla="*/ 361 w 491"/>
                    <a:gd name="T13" fmla="*/ 58 h 105"/>
                    <a:gd name="T14" fmla="*/ 340 w 491"/>
                    <a:gd name="T15" fmla="*/ 52 h 105"/>
                    <a:gd name="T16" fmla="*/ 296 w 491"/>
                    <a:gd name="T17" fmla="*/ 39 h 105"/>
                    <a:gd name="T18" fmla="*/ 273 w 491"/>
                    <a:gd name="T19" fmla="*/ 33 h 105"/>
                    <a:gd name="T20" fmla="*/ 250 w 491"/>
                    <a:gd name="T21" fmla="*/ 28 h 105"/>
                    <a:gd name="T22" fmla="*/ 227 w 491"/>
                    <a:gd name="T23" fmla="*/ 23 h 105"/>
                    <a:gd name="T24" fmla="*/ 204 w 491"/>
                    <a:gd name="T25" fmla="*/ 19 h 105"/>
                    <a:gd name="T26" fmla="*/ 159 w 491"/>
                    <a:gd name="T27" fmla="*/ 13 h 105"/>
                    <a:gd name="T28" fmla="*/ 117 w 491"/>
                    <a:gd name="T29" fmla="*/ 8 h 105"/>
                    <a:gd name="T30" fmla="*/ 97 w 491"/>
                    <a:gd name="T31" fmla="*/ 7 h 105"/>
                    <a:gd name="T32" fmla="*/ 79 w 491"/>
                    <a:gd name="T33" fmla="*/ 7 h 105"/>
                    <a:gd name="T34" fmla="*/ 47 w 491"/>
                    <a:gd name="T35" fmla="*/ 7 h 105"/>
                    <a:gd name="T36" fmla="*/ 22 w 491"/>
                    <a:gd name="T37" fmla="*/ 7 h 105"/>
                    <a:gd name="T38" fmla="*/ 0 w 491"/>
                    <a:gd name="T39" fmla="*/ 9 h 105"/>
                    <a:gd name="T40" fmla="*/ 22 w 491"/>
                    <a:gd name="T41" fmla="*/ 5 h 105"/>
                    <a:gd name="T42" fmla="*/ 47 w 491"/>
                    <a:gd name="T43" fmla="*/ 3 h 105"/>
                    <a:gd name="T44" fmla="*/ 79 w 491"/>
                    <a:gd name="T45" fmla="*/ 1 h 105"/>
                    <a:gd name="T46" fmla="*/ 98 w 491"/>
                    <a:gd name="T47" fmla="*/ 1 h 105"/>
                    <a:gd name="T48" fmla="*/ 118 w 491"/>
                    <a:gd name="T49" fmla="*/ 1 h 105"/>
                    <a:gd name="T50" fmla="*/ 139 w 491"/>
                    <a:gd name="T51" fmla="*/ 2 h 105"/>
                    <a:gd name="T52" fmla="*/ 160 w 491"/>
                    <a:gd name="T53" fmla="*/ 4 h 105"/>
                    <a:gd name="T54" fmla="*/ 183 w 491"/>
                    <a:gd name="T55" fmla="*/ 6 h 105"/>
                    <a:gd name="T56" fmla="*/ 206 w 491"/>
                    <a:gd name="T57" fmla="*/ 10 h 105"/>
                    <a:gd name="T58" fmla="*/ 229 w 491"/>
                    <a:gd name="T59" fmla="*/ 14 h 105"/>
                    <a:gd name="T60" fmla="*/ 253 w 491"/>
                    <a:gd name="T61" fmla="*/ 18 h 105"/>
                    <a:gd name="T62" fmla="*/ 276 w 491"/>
                    <a:gd name="T63" fmla="*/ 24 h 105"/>
                    <a:gd name="T64" fmla="*/ 299 w 491"/>
                    <a:gd name="T65" fmla="*/ 30 h 105"/>
                    <a:gd name="T66" fmla="*/ 343 w 491"/>
                    <a:gd name="T67" fmla="*/ 43 h 105"/>
                    <a:gd name="T68" fmla="*/ 363 w 491"/>
                    <a:gd name="T69" fmla="*/ 50 h 105"/>
                    <a:gd name="T70" fmla="*/ 383 w 491"/>
                    <a:gd name="T71" fmla="*/ 57 h 105"/>
                    <a:gd name="T72" fmla="*/ 419 w 491"/>
                    <a:gd name="T73" fmla="*/ 71 h 105"/>
                    <a:gd name="T74" fmla="*/ 448 w 491"/>
                    <a:gd name="T75" fmla="*/ 84 h 105"/>
                    <a:gd name="T76" fmla="*/ 471 w 491"/>
                    <a:gd name="T77" fmla="*/ 95 h 105"/>
                    <a:gd name="T78" fmla="*/ 491 w 491"/>
                    <a:gd name="T7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1" h="105">
                      <a:moveTo>
                        <a:pt x="491" y="105"/>
                      </a:moveTo>
                      <a:cubicBezTo>
                        <a:pt x="491" y="105"/>
                        <a:pt x="483" y="102"/>
                        <a:pt x="470" y="97"/>
                      </a:cubicBezTo>
                      <a:cubicBezTo>
                        <a:pt x="464" y="94"/>
                        <a:pt x="456" y="91"/>
                        <a:pt x="447" y="88"/>
                      </a:cubicBezTo>
                      <a:cubicBezTo>
                        <a:pt x="438" y="85"/>
                        <a:pt x="428" y="81"/>
                        <a:pt x="417" y="77"/>
                      </a:cubicBezTo>
                      <a:cubicBezTo>
                        <a:pt x="411" y="75"/>
                        <a:pt x="405" y="73"/>
                        <a:pt x="399" y="71"/>
                      </a:cubicBezTo>
                      <a:cubicBezTo>
                        <a:pt x="393" y="69"/>
                        <a:pt x="387" y="66"/>
                        <a:pt x="381" y="64"/>
                      </a:cubicBezTo>
                      <a:cubicBezTo>
                        <a:pt x="374" y="62"/>
                        <a:pt x="367" y="60"/>
                        <a:pt x="361" y="58"/>
                      </a:cubicBezTo>
                      <a:cubicBezTo>
                        <a:pt x="354" y="56"/>
                        <a:pt x="347" y="54"/>
                        <a:pt x="340" y="52"/>
                      </a:cubicBezTo>
                      <a:cubicBezTo>
                        <a:pt x="326" y="47"/>
                        <a:pt x="311" y="43"/>
                        <a:pt x="296" y="39"/>
                      </a:cubicBezTo>
                      <a:cubicBezTo>
                        <a:pt x="289" y="37"/>
                        <a:pt x="281" y="35"/>
                        <a:pt x="273" y="33"/>
                      </a:cubicBezTo>
                      <a:cubicBezTo>
                        <a:pt x="266" y="32"/>
                        <a:pt x="258" y="30"/>
                        <a:pt x="250" y="28"/>
                      </a:cubicBezTo>
                      <a:cubicBezTo>
                        <a:pt x="243" y="27"/>
                        <a:pt x="235" y="25"/>
                        <a:pt x="227" y="23"/>
                      </a:cubicBezTo>
                      <a:cubicBezTo>
                        <a:pt x="220" y="22"/>
                        <a:pt x="212" y="21"/>
                        <a:pt x="204" y="19"/>
                      </a:cubicBezTo>
                      <a:cubicBezTo>
                        <a:pt x="189" y="17"/>
                        <a:pt x="174" y="14"/>
                        <a:pt x="159" y="13"/>
                      </a:cubicBezTo>
                      <a:cubicBezTo>
                        <a:pt x="145" y="11"/>
                        <a:pt x="131" y="10"/>
                        <a:pt x="117" y="8"/>
                      </a:cubicBezTo>
                      <a:cubicBezTo>
                        <a:pt x="110" y="8"/>
                        <a:pt x="104" y="8"/>
                        <a:pt x="97" y="7"/>
                      </a:cubicBezTo>
                      <a:cubicBezTo>
                        <a:pt x="91" y="7"/>
                        <a:pt x="85" y="7"/>
                        <a:pt x="79" y="7"/>
                      </a:cubicBezTo>
                      <a:cubicBezTo>
                        <a:pt x="67" y="7"/>
                        <a:pt x="56" y="6"/>
                        <a:pt x="47" y="7"/>
                      </a:cubicBezTo>
                      <a:cubicBezTo>
                        <a:pt x="37" y="7"/>
                        <a:pt x="29" y="7"/>
                        <a:pt x="22" y="7"/>
                      </a:cubicBezTo>
                      <a:cubicBezTo>
                        <a:pt x="8" y="8"/>
                        <a:pt x="0" y="9"/>
                        <a:pt x="0" y="9"/>
                      </a:cubicBezTo>
                      <a:cubicBezTo>
                        <a:pt x="0" y="9"/>
                        <a:pt x="8" y="7"/>
                        <a:pt x="22" y="5"/>
                      </a:cubicBezTo>
                      <a:cubicBezTo>
                        <a:pt x="29" y="4"/>
                        <a:pt x="37" y="4"/>
                        <a:pt x="47" y="3"/>
                      </a:cubicBezTo>
                      <a:cubicBezTo>
                        <a:pt x="56" y="2"/>
                        <a:pt x="67" y="1"/>
                        <a:pt x="79" y="1"/>
                      </a:cubicBezTo>
                      <a:cubicBezTo>
                        <a:pt x="85" y="0"/>
                        <a:pt x="91" y="1"/>
                        <a:pt x="98" y="1"/>
                      </a:cubicBezTo>
                      <a:cubicBezTo>
                        <a:pt x="104" y="1"/>
                        <a:pt x="111" y="1"/>
                        <a:pt x="118" y="1"/>
                      </a:cubicBezTo>
                      <a:cubicBezTo>
                        <a:pt x="124" y="1"/>
                        <a:pt x="131" y="2"/>
                        <a:pt x="139" y="2"/>
                      </a:cubicBezTo>
                      <a:cubicBezTo>
                        <a:pt x="146" y="2"/>
                        <a:pt x="153" y="3"/>
                        <a:pt x="160" y="4"/>
                      </a:cubicBezTo>
                      <a:cubicBezTo>
                        <a:pt x="168" y="4"/>
                        <a:pt x="175" y="5"/>
                        <a:pt x="183" y="6"/>
                      </a:cubicBezTo>
                      <a:cubicBezTo>
                        <a:pt x="191" y="7"/>
                        <a:pt x="198" y="8"/>
                        <a:pt x="206" y="10"/>
                      </a:cubicBezTo>
                      <a:cubicBezTo>
                        <a:pt x="214" y="11"/>
                        <a:pt x="221" y="12"/>
                        <a:pt x="229" y="14"/>
                      </a:cubicBezTo>
                      <a:cubicBezTo>
                        <a:pt x="237" y="15"/>
                        <a:pt x="245" y="17"/>
                        <a:pt x="253" y="18"/>
                      </a:cubicBezTo>
                      <a:cubicBezTo>
                        <a:pt x="260" y="20"/>
                        <a:pt x="268" y="22"/>
                        <a:pt x="276" y="24"/>
                      </a:cubicBezTo>
                      <a:cubicBezTo>
                        <a:pt x="283" y="26"/>
                        <a:pt x="291" y="28"/>
                        <a:pt x="299" y="30"/>
                      </a:cubicBezTo>
                      <a:cubicBezTo>
                        <a:pt x="314" y="34"/>
                        <a:pt x="328" y="38"/>
                        <a:pt x="343" y="43"/>
                      </a:cubicBezTo>
                      <a:cubicBezTo>
                        <a:pt x="350" y="45"/>
                        <a:pt x="357" y="48"/>
                        <a:pt x="363" y="50"/>
                      </a:cubicBezTo>
                      <a:cubicBezTo>
                        <a:pt x="370" y="52"/>
                        <a:pt x="377" y="55"/>
                        <a:pt x="383" y="57"/>
                      </a:cubicBezTo>
                      <a:cubicBezTo>
                        <a:pt x="396" y="62"/>
                        <a:pt x="408" y="67"/>
                        <a:pt x="419" y="71"/>
                      </a:cubicBezTo>
                      <a:cubicBezTo>
                        <a:pt x="430" y="76"/>
                        <a:pt x="440" y="80"/>
                        <a:pt x="448" y="84"/>
                      </a:cubicBezTo>
                      <a:cubicBezTo>
                        <a:pt x="457" y="88"/>
                        <a:pt x="465" y="92"/>
                        <a:pt x="471" y="95"/>
                      </a:cubicBezTo>
                      <a:cubicBezTo>
                        <a:pt x="483" y="101"/>
                        <a:pt x="491" y="105"/>
                        <a:pt x="491" y="1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1000"/>
                      </a:schemeClr>
                    </a:gs>
                    <a:gs pos="65000">
                      <a:srgbClr val="EFEFEF">
                        <a:lumMod val="99000"/>
                      </a:srgbClr>
                    </a:gs>
                    <a:gs pos="35000">
                      <a:schemeClr val="bg1">
                        <a:lumMod val="96000"/>
                        <a:lumOff val="4000"/>
                      </a:schemeClr>
                    </a:gs>
                    <a:gs pos="100000">
                      <a:schemeClr val="bg1">
                        <a:lumMod val="89000"/>
                      </a:schemeClr>
                    </a:gs>
                  </a:gsLst>
                  <a:lin ang="24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Freeform 30"/>
                <p:cNvSpPr/>
                <p:nvPr/>
              </p:nvSpPr>
              <p:spPr bwMode="auto">
                <a:xfrm>
                  <a:off x="3856907" y="1416837"/>
                  <a:ext cx="1228571" cy="1443012"/>
                </a:xfrm>
                <a:custGeom>
                  <a:avLst/>
                  <a:gdLst>
                    <a:gd name="T0" fmla="*/ 0 w 324"/>
                    <a:gd name="T1" fmla="*/ 0 h 384"/>
                    <a:gd name="T2" fmla="*/ 10 w 324"/>
                    <a:gd name="T3" fmla="*/ 19 h 384"/>
                    <a:gd name="T4" fmla="*/ 22 w 324"/>
                    <a:gd name="T5" fmla="*/ 41 h 384"/>
                    <a:gd name="T6" fmla="*/ 38 w 324"/>
                    <a:gd name="T7" fmla="*/ 70 h 384"/>
                    <a:gd name="T8" fmla="*/ 47 w 324"/>
                    <a:gd name="T9" fmla="*/ 85 h 384"/>
                    <a:gd name="T10" fmla="*/ 58 w 324"/>
                    <a:gd name="T11" fmla="*/ 102 h 384"/>
                    <a:gd name="T12" fmla="*/ 82 w 324"/>
                    <a:gd name="T13" fmla="*/ 137 h 384"/>
                    <a:gd name="T14" fmla="*/ 110 w 324"/>
                    <a:gd name="T15" fmla="*/ 174 h 384"/>
                    <a:gd name="T16" fmla="*/ 140 w 324"/>
                    <a:gd name="T17" fmla="*/ 210 h 384"/>
                    <a:gd name="T18" fmla="*/ 171 w 324"/>
                    <a:gd name="T19" fmla="*/ 246 h 384"/>
                    <a:gd name="T20" fmla="*/ 203 w 324"/>
                    <a:gd name="T21" fmla="*/ 278 h 384"/>
                    <a:gd name="T22" fmla="*/ 219 w 324"/>
                    <a:gd name="T23" fmla="*/ 293 h 384"/>
                    <a:gd name="T24" fmla="*/ 234 w 324"/>
                    <a:gd name="T25" fmla="*/ 308 h 384"/>
                    <a:gd name="T26" fmla="*/ 249 w 324"/>
                    <a:gd name="T27" fmla="*/ 321 h 384"/>
                    <a:gd name="T28" fmla="*/ 263 w 324"/>
                    <a:gd name="T29" fmla="*/ 333 h 384"/>
                    <a:gd name="T30" fmla="*/ 276 w 324"/>
                    <a:gd name="T31" fmla="*/ 344 h 384"/>
                    <a:gd name="T32" fmla="*/ 288 w 324"/>
                    <a:gd name="T33" fmla="*/ 354 h 384"/>
                    <a:gd name="T34" fmla="*/ 307 w 324"/>
                    <a:gd name="T35" fmla="*/ 370 h 384"/>
                    <a:gd name="T36" fmla="*/ 324 w 324"/>
                    <a:gd name="T37" fmla="*/ 384 h 384"/>
                    <a:gd name="T38" fmla="*/ 306 w 324"/>
                    <a:gd name="T39" fmla="*/ 372 h 384"/>
                    <a:gd name="T40" fmla="*/ 285 w 324"/>
                    <a:gd name="T41" fmla="*/ 357 h 384"/>
                    <a:gd name="T42" fmla="*/ 259 w 324"/>
                    <a:gd name="T43" fmla="*/ 338 h 384"/>
                    <a:gd name="T44" fmla="*/ 229 w 324"/>
                    <a:gd name="T45" fmla="*/ 313 h 384"/>
                    <a:gd name="T46" fmla="*/ 213 w 324"/>
                    <a:gd name="T47" fmla="*/ 300 h 384"/>
                    <a:gd name="T48" fmla="*/ 197 w 324"/>
                    <a:gd name="T49" fmla="*/ 285 h 384"/>
                    <a:gd name="T50" fmla="*/ 164 w 324"/>
                    <a:gd name="T51" fmla="*/ 252 h 384"/>
                    <a:gd name="T52" fmla="*/ 132 w 324"/>
                    <a:gd name="T53" fmla="*/ 217 h 384"/>
                    <a:gd name="T54" fmla="*/ 102 w 324"/>
                    <a:gd name="T55" fmla="*/ 180 h 384"/>
                    <a:gd name="T56" fmla="*/ 88 w 324"/>
                    <a:gd name="T57" fmla="*/ 161 h 384"/>
                    <a:gd name="T58" fmla="*/ 75 w 324"/>
                    <a:gd name="T59" fmla="*/ 143 h 384"/>
                    <a:gd name="T60" fmla="*/ 63 w 324"/>
                    <a:gd name="T61" fmla="*/ 124 h 384"/>
                    <a:gd name="T62" fmla="*/ 52 w 324"/>
                    <a:gd name="T63" fmla="*/ 106 h 384"/>
                    <a:gd name="T64" fmla="*/ 42 w 324"/>
                    <a:gd name="T65" fmla="*/ 89 h 384"/>
                    <a:gd name="T66" fmla="*/ 33 w 324"/>
                    <a:gd name="T67" fmla="*/ 72 h 384"/>
                    <a:gd name="T68" fmla="*/ 18 w 324"/>
                    <a:gd name="T69" fmla="*/ 43 h 384"/>
                    <a:gd name="T70" fmla="*/ 8 w 324"/>
                    <a:gd name="T71" fmla="*/ 20 h 384"/>
                    <a:gd name="T72" fmla="*/ 0 w 324"/>
                    <a:gd name="T73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384">
                      <a:moveTo>
                        <a:pt x="0" y="0"/>
                      </a:moveTo>
                      <a:cubicBezTo>
                        <a:pt x="0" y="0"/>
                        <a:pt x="4" y="7"/>
                        <a:pt x="10" y="19"/>
                      </a:cubicBezTo>
                      <a:cubicBezTo>
                        <a:pt x="13" y="25"/>
                        <a:pt x="17" y="33"/>
                        <a:pt x="22" y="41"/>
                      </a:cubicBezTo>
                      <a:cubicBezTo>
                        <a:pt x="26" y="50"/>
                        <a:pt x="32" y="59"/>
                        <a:pt x="38" y="70"/>
                      </a:cubicBezTo>
                      <a:cubicBezTo>
                        <a:pt x="41" y="75"/>
                        <a:pt x="44" y="80"/>
                        <a:pt x="47" y="85"/>
                      </a:cubicBezTo>
                      <a:cubicBezTo>
                        <a:pt x="51" y="91"/>
                        <a:pt x="54" y="97"/>
                        <a:pt x="58" y="102"/>
                      </a:cubicBezTo>
                      <a:cubicBezTo>
                        <a:pt x="65" y="114"/>
                        <a:pt x="73" y="125"/>
                        <a:pt x="82" y="137"/>
                      </a:cubicBezTo>
                      <a:cubicBezTo>
                        <a:pt x="90" y="150"/>
                        <a:pt x="100" y="162"/>
                        <a:pt x="110" y="174"/>
                      </a:cubicBezTo>
                      <a:cubicBezTo>
                        <a:pt x="119" y="186"/>
                        <a:pt x="129" y="199"/>
                        <a:pt x="140" y="210"/>
                      </a:cubicBezTo>
                      <a:cubicBezTo>
                        <a:pt x="150" y="223"/>
                        <a:pt x="161" y="234"/>
                        <a:pt x="171" y="246"/>
                      </a:cubicBezTo>
                      <a:cubicBezTo>
                        <a:pt x="182" y="257"/>
                        <a:pt x="192" y="268"/>
                        <a:pt x="203" y="278"/>
                      </a:cubicBezTo>
                      <a:cubicBezTo>
                        <a:pt x="209" y="283"/>
                        <a:pt x="214" y="288"/>
                        <a:pt x="219" y="293"/>
                      </a:cubicBezTo>
                      <a:cubicBezTo>
                        <a:pt x="224" y="298"/>
                        <a:pt x="229" y="303"/>
                        <a:pt x="234" y="308"/>
                      </a:cubicBezTo>
                      <a:cubicBezTo>
                        <a:pt x="239" y="312"/>
                        <a:pt x="244" y="317"/>
                        <a:pt x="249" y="321"/>
                      </a:cubicBezTo>
                      <a:cubicBezTo>
                        <a:pt x="254" y="325"/>
                        <a:pt x="259" y="329"/>
                        <a:pt x="263" y="333"/>
                      </a:cubicBezTo>
                      <a:cubicBezTo>
                        <a:pt x="267" y="337"/>
                        <a:pt x="272" y="341"/>
                        <a:pt x="276" y="344"/>
                      </a:cubicBezTo>
                      <a:cubicBezTo>
                        <a:pt x="280" y="348"/>
                        <a:pt x="284" y="351"/>
                        <a:pt x="288" y="354"/>
                      </a:cubicBezTo>
                      <a:cubicBezTo>
                        <a:pt x="295" y="361"/>
                        <a:pt x="302" y="366"/>
                        <a:pt x="307" y="370"/>
                      </a:cubicBezTo>
                      <a:cubicBezTo>
                        <a:pt x="318" y="379"/>
                        <a:pt x="324" y="384"/>
                        <a:pt x="324" y="384"/>
                      </a:cubicBezTo>
                      <a:cubicBezTo>
                        <a:pt x="324" y="384"/>
                        <a:pt x="318" y="380"/>
                        <a:pt x="306" y="372"/>
                      </a:cubicBezTo>
                      <a:cubicBezTo>
                        <a:pt x="300" y="368"/>
                        <a:pt x="293" y="363"/>
                        <a:pt x="285" y="357"/>
                      </a:cubicBezTo>
                      <a:cubicBezTo>
                        <a:pt x="278" y="352"/>
                        <a:pt x="269" y="345"/>
                        <a:pt x="259" y="338"/>
                      </a:cubicBezTo>
                      <a:cubicBezTo>
                        <a:pt x="250" y="330"/>
                        <a:pt x="240" y="322"/>
                        <a:pt x="229" y="313"/>
                      </a:cubicBezTo>
                      <a:cubicBezTo>
                        <a:pt x="224" y="309"/>
                        <a:pt x="219" y="304"/>
                        <a:pt x="213" y="300"/>
                      </a:cubicBezTo>
                      <a:cubicBezTo>
                        <a:pt x="208" y="295"/>
                        <a:pt x="203" y="290"/>
                        <a:pt x="197" y="285"/>
                      </a:cubicBezTo>
                      <a:cubicBezTo>
                        <a:pt x="186" y="275"/>
                        <a:pt x="175" y="263"/>
                        <a:pt x="164" y="252"/>
                      </a:cubicBezTo>
                      <a:cubicBezTo>
                        <a:pt x="153" y="241"/>
                        <a:pt x="142" y="229"/>
                        <a:pt x="132" y="217"/>
                      </a:cubicBezTo>
                      <a:cubicBezTo>
                        <a:pt x="121" y="205"/>
                        <a:pt x="112" y="192"/>
                        <a:pt x="102" y="180"/>
                      </a:cubicBezTo>
                      <a:cubicBezTo>
                        <a:pt x="97" y="174"/>
                        <a:pt x="92" y="167"/>
                        <a:pt x="88" y="161"/>
                      </a:cubicBezTo>
                      <a:cubicBezTo>
                        <a:pt x="83" y="155"/>
                        <a:pt x="79" y="149"/>
                        <a:pt x="75" y="143"/>
                      </a:cubicBezTo>
                      <a:cubicBezTo>
                        <a:pt x="71" y="136"/>
                        <a:pt x="66" y="130"/>
                        <a:pt x="63" y="124"/>
                      </a:cubicBezTo>
                      <a:cubicBezTo>
                        <a:pt x="59" y="118"/>
                        <a:pt x="55" y="112"/>
                        <a:pt x="52" y="106"/>
                      </a:cubicBezTo>
                      <a:cubicBezTo>
                        <a:pt x="48" y="100"/>
                        <a:pt x="45" y="94"/>
                        <a:pt x="42" y="89"/>
                      </a:cubicBezTo>
                      <a:cubicBezTo>
                        <a:pt x="38" y="83"/>
                        <a:pt x="35" y="78"/>
                        <a:pt x="33" y="72"/>
                      </a:cubicBezTo>
                      <a:cubicBezTo>
                        <a:pt x="27" y="62"/>
                        <a:pt x="22" y="52"/>
                        <a:pt x="18" y="43"/>
                      </a:cubicBezTo>
                      <a:cubicBezTo>
                        <a:pt x="14" y="34"/>
                        <a:pt x="11" y="26"/>
                        <a:pt x="8" y="20"/>
                      </a:cubicBezTo>
                      <a:cubicBezTo>
                        <a:pt x="3" y="7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72000">
                      <a:srgbClr val="DDDDDD">
                        <a:lumMod val="92000"/>
                        <a:lumOff val="8000"/>
                      </a:srgbClr>
                    </a:gs>
                    <a:gs pos="0">
                      <a:schemeClr val="bg1">
                        <a:lumMod val="79000"/>
                      </a:schemeClr>
                    </a:gs>
                    <a:gs pos="35000">
                      <a:schemeClr val="bg1">
                        <a:lumMod val="99000"/>
                        <a:lumOff val="1000"/>
                      </a:schemeClr>
                    </a:gs>
                    <a:gs pos="100000">
                      <a:schemeClr val="bg1">
                        <a:lumMod val="92000"/>
                      </a:schemeClr>
                    </a:gs>
                  </a:gsLst>
                  <a:lin ang="1800000" scaled="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22" name="组合 37"/>
              <p:cNvGrpSpPr/>
              <p:nvPr/>
            </p:nvGrpSpPr>
            <p:grpSpPr>
              <a:xfrm>
                <a:off x="5146674" y="2706825"/>
                <a:ext cx="573273" cy="881611"/>
                <a:chOff x="4455614" y="2706825"/>
                <a:chExt cx="573273" cy="881611"/>
              </a:xfrm>
            </p:grpSpPr>
            <p:sp>
              <p:nvSpPr>
                <p:cNvPr id="45" name="Freeform 39"/>
                <p:cNvSpPr/>
                <p:nvPr/>
              </p:nvSpPr>
              <p:spPr bwMode="auto">
                <a:xfrm>
                  <a:off x="4454647" y="3475312"/>
                  <a:ext cx="157251" cy="113370"/>
                </a:xfrm>
                <a:custGeom>
                  <a:avLst/>
                  <a:gdLst>
                    <a:gd name="T0" fmla="*/ 39 w 39"/>
                    <a:gd name="T1" fmla="*/ 10 h 27"/>
                    <a:gd name="T2" fmla="*/ 0 w 39"/>
                    <a:gd name="T3" fmla="*/ 26 h 27"/>
                    <a:gd name="T4" fmla="*/ 15 w 39"/>
                    <a:gd name="T5" fmla="*/ 0 h 27"/>
                    <a:gd name="T6" fmla="*/ 39 w 39"/>
                    <a:gd name="T7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7">
                      <a:moveTo>
                        <a:pt x="39" y="10"/>
                      </a:moveTo>
                      <a:cubicBezTo>
                        <a:pt x="39" y="10"/>
                        <a:pt x="25" y="27"/>
                        <a:pt x="0" y="2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33" y="7"/>
                        <a:pt x="39" y="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 rot="3597006" flipV="1">
                  <a:off x="4892829" y="2729174"/>
                  <a:ext cx="157331" cy="113314"/>
                </a:xfrm>
                <a:custGeom>
                  <a:avLst/>
                  <a:gdLst>
                    <a:gd name="T0" fmla="*/ 39 w 39"/>
                    <a:gd name="T1" fmla="*/ 10 h 27"/>
                    <a:gd name="T2" fmla="*/ 0 w 39"/>
                    <a:gd name="T3" fmla="*/ 26 h 27"/>
                    <a:gd name="T4" fmla="*/ 15 w 39"/>
                    <a:gd name="T5" fmla="*/ 0 h 27"/>
                    <a:gd name="T6" fmla="*/ 39 w 39"/>
                    <a:gd name="T7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7">
                      <a:moveTo>
                        <a:pt x="39" y="10"/>
                      </a:moveTo>
                      <a:cubicBezTo>
                        <a:pt x="39" y="10"/>
                        <a:pt x="25" y="27"/>
                        <a:pt x="0" y="2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33" y="7"/>
                        <a:pt x="39" y="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25" name="组合 38"/>
              <p:cNvGrpSpPr/>
              <p:nvPr/>
            </p:nvGrpSpPr>
            <p:grpSpPr>
              <a:xfrm flipH="1">
                <a:off x="6546854" y="2710728"/>
                <a:ext cx="573273" cy="881611"/>
                <a:chOff x="4455614" y="2706825"/>
                <a:chExt cx="573273" cy="881611"/>
              </a:xfrm>
            </p:grpSpPr>
            <p:sp>
              <p:nvSpPr>
                <p:cNvPr id="43" name="Freeform 39"/>
                <p:cNvSpPr/>
                <p:nvPr/>
              </p:nvSpPr>
              <p:spPr bwMode="auto">
                <a:xfrm>
                  <a:off x="4455143" y="3476036"/>
                  <a:ext cx="157251" cy="113370"/>
                </a:xfrm>
                <a:custGeom>
                  <a:avLst/>
                  <a:gdLst>
                    <a:gd name="T0" fmla="*/ 39 w 39"/>
                    <a:gd name="T1" fmla="*/ 10 h 27"/>
                    <a:gd name="T2" fmla="*/ 0 w 39"/>
                    <a:gd name="T3" fmla="*/ 26 h 27"/>
                    <a:gd name="T4" fmla="*/ 15 w 39"/>
                    <a:gd name="T5" fmla="*/ 0 h 27"/>
                    <a:gd name="T6" fmla="*/ 39 w 39"/>
                    <a:gd name="T7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7">
                      <a:moveTo>
                        <a:pt x="39" y="10"/>
                      </a:moveTo>
                      <a:cubicBezTo>
                        <a:pt x="39" y="10"/>
                        <a:pt x="25" y="27"/>
                        <a:pt x="0" y="2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33" y="7"/>
                        <a:pt x="39" y="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39"/>
                <p:cNvSpPr/>
                <p:nvPr/>
              </p:nvSpPr>
              <p:spPr bwMode="auto">
                <a:xfrm rot="3597006" flipV="1">
                  <a:off x="4893324" y="2729898"/>
                  <a:ext cx="157331" cy="113313"/>
                </a:xfrm>
                <a:custGeom>
                  <a:avLst/>
                  <a:gdLst>
                    <a:gd name="T0" fmla="*/ 39 w 39"/>
                    <a:gd name="T1" fmla="*/ 10 h 27"/>
                    <a:gd name="T2" fmla="*/ 0 w 39"/>
                    <a:gd name="T3" fmla="*/ 26 h 27"/>
                    <a:gd name="T4" fmla="*/ 15 w 39"/>
                    <a:gd name="T5" fmla="*/ 0 h 27"/>
                    <a:gd name="T6" fmla="*/ 39 w 39"/>
                    <a:gd name="T7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7">
                      <a:moveTo>
                        <a:pt x="39" y="10"/>
                      </a:moveTo>
                      <a:cubicBezTo>
                        <a:pt x="39" y="10"/>
                        <a:pt x="25" y="27"/>
                        <a:pt x="0" y="2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33" y="7"/>
                        <a:pt x="39" y="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28" name="组合 39"/>
              <p:cNvGrpSpPr/>
              <p:nvPr/>
            </p:nvGrpSpPr>
            <p:grpSpPr>
              <a:xfrm rot="7200000" flipH="1">
                <a:off x="5853055" y="3898234"/>
                <a:ext cx="573273" cy="881611"/>
                <a:chOff x="4455614" y="2706825"/>
                <a:chExt cx="573273" cy="881611"/>
              </a:xfrm>
            </p:grpSpPr>
            <p:sp>
              <p:nvSpPr>
                <p:cNvPr id="41" name="Freeform 39"/>
                <p:cNvSpPr/>
                <p:nvPr/>
              </p:nvSpPr>
              <p:spPr bwMode="auto">
                <a:xfrm>
                  <a:off x="4458055" y="3480599"/>
                  <a:ext cx="157331" cy="113314"/>
                </a:xfrm>
                <a:custGeom>
                  <a:avLst/>
                  <a:gdLst>
                    <a:gd name="T0" fmla="*/ 39 w 39"/>
                    <a:gd name="T1" fmla="*/ 10 h 27"/>
                    <a:gd name="T2" fmla="*/ 0 w 39"/>
                    <a:gd name="T3" fmla="*/ 26 h 27"/>
                    <a:gd name="T4" fmla="*/ 15 w 39"/>
                    <a:gd name="T5" fmla="*/ 0 h 27"/>
                    <a:gd name="T6" fmla="*/ 39 w 39"/>
                    <a:gd name="T7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7">
                      <a:moveTo>
                        <a:pt x="39" y="10"/>
                      </a:moveTo>
                      <a:cubicBezTo>
                        <a:pt x="39" y="10"/>
                        <a:pt x="25" y="27"/>
                        <a:pt x="0" y="2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33" y="7"/>
                        <a:pt x="39" y="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39"/>
                <p:cNvSpPr/>
                <p:nvPr/>
              </p:nvSpPr>
              <p:spPr bwMode="auto">
                <a:xfrm rot="3597006" flipV="1">
                  <a:off x="4895032" y="2736876"/>
                  <a:ext cx="157251" cy="115685"/>
                </a:xfrm>
                <a:custGeom>
                  <a:avLst/>
                  <a:gdLst>
                    <a:gd name="T0" fmla="*/ 39 w 39"/>
                    <a:gd name="T1" fmla="*/ 10 h 27"/>
                    <a:gd name="T2" fmla="*/ 0 w 39"/>
                    <a:gd name="T3" fmla="*/ 26 h 27"/>
                    <a:gd name="T4" fmla="*/ 15 w 39"/>
                    <a:gd name="T5" fmla="*/ 0 h 27"/>
                    <a:gd name="T6" fmla="*/ 39 w 39"/>
                    <a:gd name="T7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7">
                      <a:moveTo>
                        <a:pt x="39" y="10"/>
                      </a:moveTo>
                      <a:cubicBezTo>
                        <a:pt x="39" y="10"/>
                        <a:pt x="25" y="27"/>
                        <a:pt x="0" y="2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33" y="7"/>
                        <a:pt x="39" y="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0" name="Freeform 76"/>
            <p:cNvSpPr>
              <a:spLocks noEditPoints="1"/>
            </p:cNvSpPr>
            <p:nvPr/>
          </p:nvSpPr>
          <p:spPr bwMode="auto">
            <a:xfrm>
              <a:off x="5947097" y="3774948"/>
              <a:ext cx="369877" cy="501891"/>
            </a:xfrm>
            <a:custGeom>
              <a:avLst/>
              <a:gdLst>
                <a:gd name="T0" fmla="*/ 51 w 141"/>
                <a:gd name="T1" fmla="*/ 186 h 192"/>
                <a:gd name="T2" fmla="*/ 60 w 141"/>
                <a:gd name="T3" fmla="*/ 185 h 192"/>
                <a:gd name="T4" fmla="*/ 60 w 141"/>
                <a:gd name="T5" fmla="*/ 185 h 192"/>
                <a:gd name="T6" fmla="*/ 71 w 141"/>
                <a:gd name="T7" fmla="*/ 192 h 192"/>
                <a:gd name="T8" fmla="*/ 81 w 141"/>
                <a:gd name="T9" fmla="*/ 182 h 192"/>
                <a:gd name="T10" fmla="*/ 81 w 141"/>
                <a:gd name="T11" fmla="*/ 182 h 192"/>
                <a:gd name="T12" fmla="*/ 90 w 141"/>
                <a:gd name="T13" fmla="*/ 181 h 192"/>
                <a:gd name="T14" fmla="*/ 96 w 141"/>
                <a:gd name="T15" fmla="*/ 172 h 192"/>
                <a:gd name="T16" fmla="*/ 45 w 141"/>
                <a:gd name="T17" fmla="*/ 179 h 192"/>
                <a:gd name="T18" fmla="*/ 51 w 141"/>
                <a:gd name="T19" fmla="*/ 186 h 192"/>
                <a:gd name="T20" fmla="*/ 95 w 141"/>
                <a:gd name="T21" fmla="*/ 160 h 192"/>
                <a:gd name="T22" fmla="*/ 46 w 141"/>
                <a:gd name="T23" fmla="*/ 166 h 192"/>
                <a:gd name="T24" fmla="*/ 42 w 141"/>
                <a:gd name="T25" fmla="*/ 171 h 192"/>
                <a:gd name="T26" fmla="*/ 46 w 141"/>
                <a:gd name="T27" fmla="*/ 175 h 192"/>
                <a:gd name="T28" fmla="*/ 95 w 141"/>
                <a:gd name="T29" fmla="*/ 169 h 192"/>
                <a:gd name="T30" fmla="*/ 99 w 141"/>
                <a:gd name="T31" fmla="*/ 164 h 192"/>
                <a:gd name="T32" fmla="*/ 95 w 141"/>
                <a:gd name="T33" fmla="*/ 160 h 192"/>
                <a:gd name="T34" fmla="*/ 98 w 141"/>
                <a:gd name="T35" fmla="*/ 146 h 192"/>
                <a:gd name="T36" fmla="*/ 43 w 141"/>
                <a:gd name="T37" fmla="*/ 153 h 192"/>
                <a:gd name="T38" fmla="*/ 40 w 141"/>
                <a:gd name="T39" fmla="*/ 158 h 192"/>
                <a:gd name="T40" fmla="*/ 43 w 141"/>
                <a:gd name="T41" fmla="*/ 163 h 192"/>
                <a:gd name="T42" fmla="*/ 98 w 141"/>
                <a:gd name="T43" fmla="*/ 156 h 192"/>
                <a:gd name="T44" fmla="*/ 101 w 141"/>
                <a:gd name="T45" fmla="*/ 150 h 192"/>
                <a:gd name="T46" fmla="*/ 98 w 141"/>
                <a:gd name="T47" fmla="*/ 146 h 192"/>
                <a:gd name="T48" fmla="*/ 71 w 141"/>
                <a:gd name="T49" fmla="*/ 0 h 192"/>
                <a:gd name="T50" fmla="*/ 0 w 141"/>
                <a:gd name="T51" fmla="*/ 71 h 192"/>
                <a:gd name="T52" fmla="*/ 42 w 141"/>
                <a:gd name="T53" fmla="*/ 136 h 192"/>
                <a:gd name="T54" fmla="*/ 42 w 141"/>
                <a:gd name="T55" fmla="*/ 148 h 192"/>
                <a:gd name="T56" fmla="*/ 99 w 141"/>
                <a:gd name="T57" fmla="*/ 141 h 192"/>
                <a:gd name="T58" fmla="*/ 99 w 141"/>
                <a:gd name="T59" fmla="*/ 136 h 192"/>
                <a:gd name="T60" fmla="*/ 141 w 141"/>
                <a:gd name="T61" fmla="*/ 71 h 192"/>
                <a:gd name="T62" fmla="*/ 71 w 141"/>
                <a:gd name="T63" fmla="*/ 0 h 192"/>
                <a:gd name="T64" fmla="*/ 126 w 141"/>
                <a:gd name="T65" fmla="*/ 79 h 192"/>
                <a:gd name="T66" fmla="*/ 121 w 141"/>
                <a:gd name="T67" fmla="*/ 73 h 192"/>
                <a:gd name="T68" fmla="*/ 68 w 141"/>
                <a:gd name="T69" fmla="*/ 20 h 192"/>
                <a:gd name="T70" fmla="*/ 62 w 141"/>
                <a:gd name="T71" fmla="*/ 15 h 192"/>
                <a:gd name="T72" fmla="*/ 68 w 141"/>
                <a:gd name="T73" fmla="*/ 9 h 192"/>
                <a:gd name="T74" fmla="*/ 132 w 141"/>
                <a:gd name="T75" fmla="*/ 73 h 192"/>
                <a:gd name="T76" fmla="*/ 126 w 141"/>
                <a:gd name="T77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92">
                  <a:moveTo>
                    <a:pt x="51" y="186"/>
                  </a:moveTo>
                  <a:cubicBezTo>
                    <a:pt x="60" y="185"/>
                    <a:pt x="60" y="185"/>
                    <a:pt x="60" y="185"/>
                  </a:cubicBezTo>
                  <a:cubicBezTo>
                    <a:pt x="60" y="185"/>
                    <a:pt x="60" y="185"/>
                    <a:pt x="60" y="185"/>
                  </a:cubicBezTo>
                  <a:cubicBezTo>
                    <a:pt x="60" y="188"/>
                    <a:pt x="65" y="192"/>
                    <a:pt x="71" y="192"/>
                  </a:cubicBezTo>
                  <a:cubicBezTo>
                    <a:pt x="76" y="191"/>
                    <a:pt x="81" y="185"/>
                    <a:pt x="81" y="182"/>
                  </a:cubicBezTo>
                  <a:cubicBezTo>
                    <a:pt x="81" y="182"/>
                    <a:pt x="81" y="182"/>
                    <a:pt x="81" y="182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92" y="181"/>
                    <a:pt x="96" y="175"/>
                    <a:pt x="96" y="172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82"/>
                    <a:pt x="49" y="186"/>
                    <a:pt x="51" y="186"/>
                  </a:cubicBezTo>
                  <a:close/>
                  <a:moveTo>
                    <a:pt x="95" y="160"/>
                  </a:moveTo>
                  <a:cubicBezTo>
                    <a:pt x="46" y="166"/>
                    <a:pt x="46" y="166"/>
                    <a:pt x="46" y="166"/>
                  </a:cubicBezTo>
                  <a:cubicBezTo>
                    <a:pt x="44" y="166"/>
                    <a:pt x="42" y="168"/>
                    <a:pt x="42" y="171"/>
                  </a:cubicBezTo>
                  <a:cubicBezTo>
                    <a:pt x="42" y="173"/>
                    <a:pt x="44" y="175"/>
                    <a:pt x="46" y="175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7" y="168"/>
                    <a:pt x="99" y="166"/>
                    <a:pt x="99" y="164"/>
                  </a:cubicBezTo>
                  <a:cubicBezTo>
                    <a:pt x="99" y="161"/>
                    <a:pt x="97" y="159"/>
                    <a:pt x="95" y="160"/>
                  </a:cubicBezTo>
                  <a:close/>
                  <a:moveTo>
                    <a:pt x="98" y="146"/>
                  </a:move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0" y="155"/>
                    <a:pt x="40" y="158"/>
                  </a:cubicBezTo>
                  <a:cubicBezTo>
                    <a:pt x="40" y="161"/>
                    <a:pt x="41" y="163"/>
                    <a:pt x="43" y="163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100" y="155"/>
                    <a:pt x="101" y="153"/>
                    <a:pt x="101" y="150"/>
                  </a:cubicBezTo>
                  <a:cubicBezTo>
                    <a:pt x="101" y="148"/>
                    <a:pt x="100" y="146"/>
                    <a:pt x="98" y="146"/>
                  </a:cubicBezTo>
                  <a:close/>
                  <a:moveTo>
                    <a:pt x="71" y="0"/>
                  </a:moveTo>
                  <a:cubicBezTo>
                    <a:pt x="31" y="0"/>
                    <a:pt x="0" y="32"/>
                    <a:pt x="0" y="71"/>
                  </a:cubicBezTo>
                  <a:cubicBezTo>
                    <a:pt x="0" y="100"/>
                    <a:pt x="17" y="125"/>
                    <a:pt x="42" y="136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4" y="125"/>
                    <a:pt x="141" y="10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126" y="79"/>
                  </a:moveTo>
                  <a:cubicBezTo>
                    <a:pt x="123" y="79"/>
                    <a:pt x="121" y="76"/>
                    <a:pt x="121" y="73"/>
                  </a:cubicBezTo>
                  <a:cubicBezTo>
                    <a:pt x="121" y="44"/>
                    <a:pt x="97" y="20"/>
                    <a:pt x="68" y="20"/>
                  </a:cubicBezTo>
                  <a:cubicBezTo>
                    <a:pt x="65" y="20"/>
                    <a:pt x="62" y="18"/>
                    <a:pt x="62" y="15"/>
                  </a:cubicBezTo>
                  <a:cubicBezTo>
                    <a:pt x="62" y="12"/>
                    <a:pt x="65" y="9"/>
                    <a:pt x="68" y="9"/>
                  </a:cubicBezTo>
                  <a:cubicBezTo>
                    <a:pt x="103" y="9"/>
                    <a:pt x="132" y="38"/>
                    <a:pt x="132" y="73"/>
                  </a:cubicBezTo>
                  <a:cubicBezTo>
                    <a:pt x="132" y="76"/>
                    <a:pt x="130" y="79"/>
                    <a:pt x="126" y="7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84"/>
            <p:cNvSpPr>
              <a:spLocks noEditPoints="1"/>
            </p:cNvSpPr>
            <p:nvPr/>
          </p:nvSpPr>
          <p:spPr bwMode="auto">
            <a:xfrm>
              <a:off x="4929538" y="3306411"/>
              <a:ext cx="271455" cy="268417"/>
            </a:xfrm>
            <a:custGeom>
              <a:avLst/>
              <a:gdLst>
                <a:gd name="T0" fmla="*/ 98 w 102"/>
                <a:gd name="T1" fmla="*/ 0 h 101"/>
                <a:gd name="T2" fmla="*/ 86 w 102"/>
                <a:gd name="T3" fmla="*/ 0 h 101"/>
                <a:gd name="T4" fmla="*/ 84 w 102"/>
                <a:gd name="T5" fmla="*/ 1 h 101"/>
                <a:gd name="T6" fmla="*/ 40 w 102"/>
                <a:gd name="T7" fmla="*/ 39 h 101"/>
                <a:gd name="T8" fmla="*/ 32 w 102"/>
                <a:gd name="T9" fmla="*/ 38 h 101"/>
                <a:gd name="T10" fmla="*/ 0 w 102"/>
                <a:gd name="T11" fmla="*/ 70 h 101"/>
                <a:gd name="T12" fmla="*/ 32 w 102"/>
                <a:gd name="T13" fmla="*/ 101 h 101"/>
                <a:gd name="T14" fmla="*/ 64 w 102"/>
                <a:gd name="T15" fmla="*/ 70 h 101"/>
                <a:gd name="T16" fmla="*/ 61 w 102"/>
                <a:gd name="T17" fmla="*/ 58 h 101"/>
                <a:gd name="T18" fmla="*/ 72 w 102"/>
                <a:gd name="T19" fmla="*/ 54 h 101"/>
                <a:gd name="T20" fmla="*/ 74 w 102"/>
                <a:gd name="T21" fmla="*/ 51 h 101"/>
                <a:gd name="T22" fmla="*/ 74 w 102"/>
                <a:gd name="T23" fmla="*/ 39 h 101"/>
                <a:gd name="T24" fmla="*/ 86 w 102"/>
                <a:gd name="T25" fmla="*/ 38 h 101"/>
                <a:gd name="T26" fmla="*/ 89 w 102"/>
                <a:gd name="T27" fmla="*/ 35 h 101"/>
                <a:gd name="T28" fmla="*/ 90 w 102"/>
                <a:gd name="T29" fmla="*/ 21 h 101"/>
                <a:gd name="T30" fmla="*/ 99 w 102"/>
                <a:gd name="T31" fmla="*/ 19 h 101"/>
                <a:gd name="T32" fmla="*/ 102 w 102"/>
                <a:gd name="T33" fmla="*/ 16 h 101"/>
                <a:gd name="T34" fmla="*/ 102 w 102"/>
                <a:gd name="T35" fmla="*/ 3 h 101"/>
                <a:gd name="T36" fmla="*/ 98 w 102"/>
                <a:gd name="T37" fmla="*/ 0 h 101"/>
                <a:gd name="T38" fmla="*/ 22 w 102"/>
                <a:gd name="T39" fmla="*/ 70 h 101"/>
                <a:gd name="T40" fmla="*/ 31 w 102"/>
                <a:gd name="T41" fmla="*/ 75 h 101"/>
                <a:gd name="T42" fmla="*/ 32 w 102"/>
                <a:gd name="T43" fmla="*/ 79 h 101"/>
                <a:gd name="T44" fmla="*/ 22 w 102"/>
                <a:gd name="T45" fmla="*/ 89 h 101"/>
                <a:gd name="T46" fmla="*/ 13 w 102"/>
                <a:gd name="T47" fmla="*/ 79 h 101"/>
                <a:gd name="T48" fmla="*/ 22 w 102"/>
                <a:gd name="T49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01">
                  <a:moveTo>
                    <a:pt x="98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4" y="0"/>
                    <a:pt x="84" y="1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8" y="39"/>
                    <a:pt x="34" y="38"/>
                    <a:pt x="32" y="38"/>
                  </a:cubicBezTo>
                  <a:cubicBezTo>
                    <a:pt x="14" y="38"/>
                    <a:pt x="0" y="52"/>
                    <a:pt x="0" y="70"/>
                  </a:cubicBezTo>
                  <a:cubicBezTo>
                    <a:pt x="0" y="87"/>
                    <a:pt x="14" y="101"/>
                    <a:pt x="32" y="101"/>
                  </a:cubicBezTo>
                  <a:cubicBezTo>
                    <a:pt x="49" y="101"/>
                    <a:pt x="64" y="87"/>
                    <a:pt x="64" y="70"/>
                  </a:cubicBezTo>
                  <a:cubicBezTo>
                    <a:pt x="64" y="64"/>
                    <a:pt x="63" y="61"/>
                    <a:pt x="61" y="58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4" y="54"/>
                    <a:pt x="74" y="53"/>
                    <a:pt x="74" y="51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8" y="38"/>
                    <a:pt x="89" y="37"/>
                    <a:pt x="89" y="35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1" y="19"/>
                    <a:pt x="102" y="17"/>
                    <a:pt x="102" y="16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moveTo>
                    <a:pt x="22" y="70"/>
                  </a:moveTo>
                  <a:cubicBezTo>
                    <a:pt x="26" y="70"/>
                    <a:pt x="29" y="72"/>
                    <a:pt x="31" y="75"/>
                  </a:cubicBezTo>
                  <a:cubicBezTo>
                    <a:pt x="32" y="76"/>
                    <a:pt x="32" y="78"/>
                    <a:pt x="32" y="79"/>
                  </a:cubicBezTo>
                  <a:cubicBezTo>
                    <a:pt x="32" y="84"/>
                    <a:pt x="28" y="89"/>
                    <a:pt x="22" y="89"/>
                  </a:cubicBezTo>
                  <a:cubicBezTo>
                    <a:pt x="17" y="89"/>
                    <a:pt x="13" y="84"/>
                    <a:pt x="13" y="79"/>
                  </a:cubicBezTo>
                  <a:cubicBezTo>
                    <a:pt x="13" y="74"/>
                    <a:pt x="17" y="70"/>
                    <a:pt x="22" y="7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88"/>
            <p:cNvSpPr>
              <a:spLocks noEditPoints="1"/>
            </p:cNvSpPr>
            <p:nvPr/>
          </p:nvSpPr>
          <p:spPr bwMode="auto">
            <a:xfrm>
              <a:off x="7005930" y="3277822"/>
              <a:ext cx="247643" cy="327182"/>
            </a:xfrm>
            <a:custGeom>
              <a:avLst/>
              <a:gdLst>
                <a:gd name="T0" fmla="*/ 48 w 93"/>
                <a:gd name="T1" fmla="*/ 67 h 124"/>
                <a:gd name="T2" fmla="*/ 47 w 93"/>
                <a:gd name="T3" fmla="*/ 64 h 124"/>
                <a:gd name="T4" fmla="*/ 44 w 93"/>
                <a:gd name="T5" fmla="*/ 65 h 124"/>
                <a:gd name="T6" fmla="*/ 44 w 93"/>
                <a:gd name="T7" fmla="*/ 61 h 124"/>
                <a:gd name="T8" fmla="*/ 40 w 93"/>
                <a:gd name="T9" fmla="*/ 62 h 124"/>
                <a:gd name="T10" fmla="*/ 38 w 93"/>
                <a:gd name="T11" fmla="*/ 70 h 124"/>
                <a:gd name="T12" fmla="*/ 40 w 93"/>
                <a:gd name="T13" fmla="*/ 72 h 124"/>
                <a:gd name="T14" fmla="*/ 48 w 93"/>
                <a:gd name="T15" fmla="*/ 67 h 124"/>
                <a:gd name="T16" fmla="*/ 38 w 93"/>
                <a:gd name="T17" fmla="*/ 71 h 124"/>
                <a:gd name="T18" fmla="*/ 36 w 93"/>
                <a:gd name="T19" fmla="*/ 75 h 124"/>
                <a:gd name="T20" fmla="*/ 40 w 93"/>
                <a:gd name="T21" fmla="*/ 73 h 124"/>
                <a:gd name="T22" fmla="*/ 38 w 93"/>
                <a:gd name="T23" fmla="*/ 71 h 124"/>
                <a:gd name="T24" fmla="*/ 68 w 93"/>
                <a:gd name="T25" fmla="*/ 110 h 124"/>
                <a:gd name="T26" fmla="*/ 12 w 93"/>
                <a:gd name="T27" fmla="*/ 110 h 124"/>
                <a:gd name="T28" fmla="*/ 12 w 93"/>
                <a:gd name="T29" fmla="*/ 33 h 124"/>
                <a:gd name="T30" fmla="*/ 55 w 93"/>
                <a:gd name="T31" fmla="*/ 33 h 124"/>
                <a:gd name="T32" fmla="*/ 65 w 93"/>
                <a:gd name="T33" fmla="*/ 19 h 124"/>
                <a:gd name="T34" fmla="*/ 12 w 93"/>
                <a:gd name="T35" fmla="*/ 19 h 124"/>
                <a:gd name="T36" fmla="*/ 0 w 93"/>
                <a:gd name="T37" fmla="*/ 30 h 124"/>
                <a:gd name="T38" fmla="*/ 0 w 93"/>
                <a:gd name="T39" fmla="*/ 113 h 124"/>
                <a:gd name="T40" fmla="*/ 12 w 93"/>
                <a:gd name="T41" fmla="*/ 124 h 124"/>
                <a:gd name="T42" fmla="*/ 67 w 93"/>
                <a:gd name="T43" fmla="*/ 124 h 124"/>
                <a:gd name="T44" fmla="*/ 79 w 93"/>
                <a:gd name="T45" fmla="*/ 113 h 124"/>
                <a:gd name="T46" fmla="*/ 79 w 93"/>
                <a:gd name="T47" fmla="*/ 33 h 124"/>
                <a:gd name="T48" fmla="*/ 68 w 93"/>
                <a:gd name="T49" fmla="*/ 49 h 124"/>
                <a:gd name="T50" fmla="*/ 68 w 93"/>
                <a:gd name="T51" fmla="*/ 110 h 124"/>
                <a:gd name="T52" fmla="*/ 77 w 93"/>
                <a:gd name="T53" fmla="*/ 11 h 124"/>
                <a:gd name="T54" fmla="*/ 85 w 93"/>
                <a:gd name="T55" fmla="*/ 16 h 124"/>
                <a:gd name="T56" fmla="*/ 86 w 93"/>
                <a:gd name="T57" fmla="*/ 14 h 124"/>
                <a:gd name="T58" fmla="*/ 79 w 93"/>
                <a:gd name="T59" fmla="*/ 9 h 124"/>
                <a:gd name="T60" fmla="*/ 77 w 93"/>
                <a:gd name="T61" fmla="*/ 11 h 124"/>
                <a:gd name="T62" fmla="*/ 85 w 93"/>
                <a:gd name="T63" fmla="*/ 0 h 124"/>
                <a:gd name="T64" fmla="*/ 82 w 93"/>
                <a:gd name="T65" fmla="*/ 4 h 124"/>
                <a:gd name="T66" fmla="*/ 90 w 93"/>
                <a:gd name="T67" fmla="*/ 9 h 124"/>
                <a:gd name="T68" fmla="*/ 93 w 93"/>
                <a:gd name="T69" fmla="*/ 5 h 124"/>
                <a:gd name="T70" fmla="*/ 85 w 93"/>
                <a:gd name="T71" fmla="*/ 0 h 124"/>
                <a:gd name="T72" fmla="*/ 41 w 93"/>
                <a:gd name="T73" fmla="*/ 61 h 124"/>
                <a:gd name="T74" fmla="*/ 44 w 93"/>
                <a:gd name="T75" fmla="*/ 61 h 124"/>
                <a:gd name="T76" fmla="*/ 44 w 93"/>
                <a:gd name="T77" fmla="*/ 64 h 124"/>
                <a:gd name="T78" fmla="*/ 48 w 93"/>
                <a:gd name="T79" fmla="*/ 64 h 124"/>
                <a:gd name="T80" fmla="*/ 48 w 93"/>
                <a:gd name="T81" fmla="*/ 67 h 124"/>
                <a:gd name="T82" fmla="*/ 84 w 93"/>
                <a:gd name="T83" fmla="*/ 17 h 124"/>
                <a:gd name="T84" fmla="*/ 76 w 93"/>
                <a:gd name="T85" fmla="*/ 12 h 124"/>
                <a:gd name="T86" fmla="*/ 41 w 93"/>
                <a:gd name="T87" fmla="*/ 61 h 124"/>
                <a:gd name="T88" fmla="*/ 79 w 93"/>
                <a:gd name="T89" fmla="*/ 8 h 124"/>
                <a:gd name="T90" fmla="*/ 87 w 93"/>
                <a:gd name="T91" fmla="*/ 13 h 124"/>
                <a:gd name="T92" fmla="*/ 89 w 93"/>
                <a:gd name="T93" fmla="*/ 10 h 124"/>
                <a:gd name="T94" fmla="*/ 82 w 93"/>
                <a:gd name="T95" fmla="*/ 4 h 124"/>
                <a:gd name="T96" fmla="*/ 79 w 93"/>
                <a:gd name="T97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" h="124">
                  <a:moveTo>
                    <a:pt x="48" y="67"/>
                  </a:moveTo>
                  <a:cubicBezTo>
                    <a:pt x="47" y="64"/>
                    <a:pt x="47" y="64"/>
                    <a:pt x="47" y="6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71"/>
                    <a:pt x="40" y="71"/>
                    <a:pt x="40" y="72"/>
                  </a:cubicBezTo>
                  <a:lnTo>
                    <a:pt x="48" y="67"/>
                  </a:lnTo>
                  <a:close/>
                  <a:moveTo>
                    <a:pt x="38" y="71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39" y="72"/>
                    <a:pt x="39" y="71"/>
                    <a:pt x="38" y="71"/>
                  </a:cubicBezTo>
                  <a:close/>
                  <a:moveTo>
                    <a:pt x="68" y="110"/>
                  </a:moveTo>
                  <a:cubicBezTo>
                    <a:pt x="12" y="110"/>
                    <a:pt x="12" y="110"/>
                    <a:pt x="12" y="1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6" y="19"/>
                    <a:pt x="0" y="24"/>
                    <a:pt x="0" y="3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9"/>
                    <a:pt x="6" y="124"/>
                    <a:pt x="12" y="124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74" y="124"/>
                    <a:pt x="79" y="119"/>
                    <a:pt x="79" y="11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68" y="49"/>
                    <a:pt x="68" y="49"/>
                    <a:pt x="68" y="49"/>
                  </a:cubicBezTo>
                  <a:lnTo>
                    <a:pt x="68" y="110"/>
                  </a:lnTo>
                  <a:close/>
                  <a:moveTo>
                    <a:pt x="77" y="11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79" y="9"/>
                    <a:pt x="79" y="9"/>
                    <a:pt x="79" y="9"/>
                  </a:cubicBezTo>
                  <a:lnTo>
                    <a:pt x="77" y="11"/>
                  </a:lnTo>
                  <a:close/>
                  <a:moveTo>
                    <a:pt x="85" y="0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3" y="5"/>
                    <a:pt x="93" y="5"/>
                    <a:pt x="93" y="5"/>
                  </a:cubicBezTo>
                  <a:lnTo>
                    <a:pt x="85" y="0"/>
                  </a:lnTo>
                  <a:close/>
                  <a:moveTo>
                    <a:pt x="41" y="61"/>
                  </a:moveTo>
                  <a:cubicBezTo>
                    <a:pt x="44" y="61"/>
                    <a:pt x="44" y="61"/>
                    <a:pt x="44" y="61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76" y="12"/>
                    <a:pt x="76" y="12"/>
                    <a:pt x="76" y="12"/>
                  </a:cubicBezTo>
                  <a:lnTo>
                    <a:pt x="41" y="61"/>
                  </a:lnTo>
                  <a:close/>
                  <a:moveTo>
                    <a:pt x="79" y="8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4"/>
                    <a:pt x="82" y="4"/>
                    <a:pt x="82" y="4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92"/>
            <p:cNvSpPr>
              <a:spLocks noEditPoints="1"/>
            </p:cNvSpPr>
            <p:nvPr/>
          </p:nvSpPr>
          <p:spPr bwMode="auto">
            <a:xfrm>
              <a:off x="6034407" y="4888319"/>
              <a:ext cx="192083" cy="397065"/>
            </a:xfrm>
            <a:custGeom>
              <a:avLst/>
              <a:gdLst>
                <a:gd name="T0" fmla="*/ 33 w 72"/>
                <a:gd name="T1" fmla="*/ 50 h 151"/>
                <a:gd name="T2" fmla="*/ 33 w 72"/>
                <a:gd name="T3" fmla="*/ 48 h 151"/>
                <a:gd name="T4" fmla="*/ 24 w 72"/>
                <a:gd name="T5" fmla="*/ 49 h 151"/>
                <a:gd name="T6" fmla="*/ 62 w 72"/>
                <a:gd name="T7" fmla="*/ 3 h 151"/>
                <a:gd name="T8" fmla="*/ 28 w 72"/>
                <a:gd name="T9" fmla="*/ 2 h 151"/>
                <a:gd name="T10" fmla="*/ 25 w 72"/>
                <a:gd name="T11" fmla="*/ 3 h 151"/>
                <a:gd name="T12" fmla="*/ 61 w 72"/>
                <a:gd name="T13" fmla="*/ 7 h 151"/>
                <a:gd name="T14" fmla="*/ 49 w 72"/>
                <a:gd name="T15" fmla="*/ 28 h 151"/>
                <a:gd name="T16" fmla="*/ 28 w 72"/>
                <a:gd name="T17" fmla="*/ 42 h 151"/>
                <a:gd name="T18" fmla="*/ 24 w 72"/>
                <a:gd name="T19" fmla="*/ 43 h 151"/>
                <a:gd name="T20" fmla="*/ 33 w 72"/>
                <a:gd name="T21" fmla="*/ 45 h 151"/>
                <a:gd name="T22" fmla="*/ 33 w 72"/>
                <a:gd name="T23" fmla="*/ 42 h 151"/>
                <a:gd name="T24" fmla="*/ 35 w 72"/>
                <a:gd name="T25" fmla="*/ 34 h 151"/>
                <a:gd name="T26" fmla="*/ 70 w 72"/>
                <a:gd name="T27" fmla="*/ 19 h 151"/>
                <a:gd name="T28" fmla="*/ 25 w 72"/>
                <a:gd name="T29" fmla="*/ 47 h 151"/>
                <a:gd name="T30" fmla="*/ 34 w 72"/>
                <a:gd name="T31" fmla="*/ 46 h 151"/>
                <a:gd name="T32" fmla="*/ 25 w 72"/>
                <a:gd name="T33" fmla="*/ 45 h 151"/>
                <a:gd name="T34" fmla="*/ 25 w 72"/>
                <a:gd name="T35" fmla="*/ 47 h 151"/>
                <a:gd name="T36" fmla="*/ 31 w 72"/>
                <a:gd name="T37" fmla="*/ 94 h 151"/>
                <a:gd name="T38" fmla="*/ 51 w 72"/>
                <a:gd name="T39" fmla="*/ 59 h 151"/>
                <a:gd name="T40" fmla="*/ 31 w 72"/>
                <a:gd name="T41" fmla="*/ 63 h 151"/>
                <a:gd name="T42" fmla="*/ 31 w 72"/>
                <a:gd name="T43" fmla="*/ 83 h 151"/>
                <a:gd name="T44" fmla="*/ 33 w 72"/>
                <a:gd name="T45" fmla="*/ 53 h 151"/>
                <a:gd name="T46" fmla="*/ 33 w 72"/>
                <a:gd name="T47" fmla="*/ 51 h 151"/>
                <a:gd name="T48" fmla="*/ 24 w 72"/>
                <a:gd name="T49" fmla="*/ 52 h 151"/>
                <a:gd name="T50" fmla="*/ 54 w 72"/>
                <a:gd name="T51" fmla="*/ 62 h 151"/>
                <a:gd name="T52" fmla="*/ 4 w 72"/>
                <a:gd name="T53" fmla="*/ 62 h 151"/>
                <a:gd name="T54" fmla="*/ 0 w 72"/>
                <a:gd name="T55" fmla="*/ 65 h 151"/>
                <a:gd name="T56" fmla="*/ 29 w 72"/>
                <a:gd name="T57" fmla="*/ 151 h 151"/>
                <a:gd name="T58" fmla="*/ 58 w 72"/>
                <a:gd name="T59" fmla="*/ 65 h 151"/>
                <a:gd name="T60" fmla="*/ 54 w 72"/>
                <a:gd name="T61" fmla="*/ 62 h 151"/>
                <a:gd name="T62" fmla="*/ 27 w 72"/>
                <a:gd name="T63" fmla="*/ 83 h 151"/>
                <a:gd name="T64" fmla="*/ 27 w 72"/>
                <a:gd name="T65" fmla="*/ 63 h 151"/>
                <a:gd name="T66" fmla="*/ 7 w 72"/>
                <a:gd name="T67" fmla="*/ 59 h 151"/>
                <a:gd name="T68" fmla="*/ 27 w 72"/>
                <a:gd name="T69" fmla="*/ 9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151">
                  <a:moveTo>
                    <a:pt x="2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4" y="50"/>
                    <a:pt x="34" y="49"/>
                  </a:cubicBezTo>
                  <a:cubicBezTo>
                    <a:pt x="34" y="49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4" y="49"/>
                    <a:pt x="24" y="49"/>
                  </a:cubicBezTo>
                  <a:cubicBezTo>
                    <a:pt x="24" y="50"/>
                    <a:pt x="25" y="50"/>
                    <a:pt x="25" y="50"/>
                  </a:cubicBezTo>
                  <a:close/>
                  <a:moveTo>
                    <a:pt x="62" y="3"/>
                  </a:moveTo>
                  <a:cubicBezTo>
                    <a:pt x="56" y="1"/>
                    <a:pt x="50" y="3"/>
                    <a:pt x="44" y="5"/>
                  </a:cubicBezTo>
                  <a:cubicBezTo>
                    <a:pt x="37" y="8"/>
                    <a:pt x="32" y="10"/>
                    <a:pt x="28" y="2"/>
                  </a:cubicBezTo>
                  <a:cubicBezTo>
                    <a:pt x="27" y="1"/>
                    <a:pt x="26" y="0"/>
                    <a:pt x="25" y="1"/>
                  </a:cubicBezTo>
                  <a:cubicBezTo>
                    <a:pt x="25" y="1"/>
                    <a:pt x="24" y="2"/>
                    <a:pt x="25" y="3"/>
                  </a:cubicBezTo>
                  <a:cubicBezTo>
                    <a:pt x="30" y="14"/>
                    <a:pt x="38" y="11"/>
                    <a:pt x="45" y="8"/>
                  </a:cubicBezTo>
                  <a:cubicBezTo>
                    <a:pt x="50" y="6"/>
                    <a:pt x="56" y="4"/>
                    <a:pt x="61" y="7"/>
                  </a:cubicBezTo>
                  <a:cubicBezTo>
                    <a:pt x="67" y="9"/>
                    <a:pt x="68" y="14"/>
                    <a:pt x="66" y="18"/>
                  </a:cubicBezTo>
                  <a:cubicBezTo>
                    <a:pt x="65" y="25"/>
                    <a:pt x="58" y="30"/>
                    <a:pt x="49" y="28"/>
                  </a:cubicBezTo>
                  <a:cubicBezTo>
                    <a:pt x="42" y="27"/>
                    <a:pt x="37" y="28"/>
                    <a:pt x="33" y="31"/>
                  </a:cubicBezTo>
                  <a:cubicBezTo>
                    <a:pt x="28" y="35"/>
                    <a:pt x="28" y="41"/>
                    <a:pt x="28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4" y="43"/>
                    <a:pt x="24" y="43"/>
                  </a:cubicBezTo>
                  <a:cubicBezTo>
                    <a:pt x="24" y="44"/>
                    <a:pt x="25" y="45"/>
                    <a:pt x="25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4" y="44"/>
                    <a:pt x="34" y="43"/>
                  </a:cubicBezTo>
                  <a:cubicBezTo>
                    <a:pt x="34" y="43"/>
                    <a:pt x="33" y="42"/>
                    <a:pt x="33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1"/>
                    <a:pt x="32" y="37"/>
                    <a:pt x="35" y="34"/>
                  </a:cubicBezTo>
                  <a:cubicBezTo>
                    <a:pt x="38" y="31"/>
                    <a:pt x="42" y="31"/>
                    <a:pt x="48" y="32"/>
                  </a:cubicBezTo>
                  <a:cubicBezTo>
                    <a:pt x="59" y="34"/>
                    <a:pt x="67" y="27"/>
                    <a:pt x="70" y="19"/>
                  </a:cubicBezTo>
                  <a:cubicBezTo>
                    <a:pt x="72" y="12"/>
                    <a:pt x="69" y="6"/>
                    <a:pt x="62" y="3"/>
                  </a:cubicBezTo>
                  <a:close/>
                  <a:moveTo>
                    <a:pt x="25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4" y="47"/>
                    <a:pt x="34" y="46"/>
                  </a:cubicBezTo>
                  <a:cubicBezTo>
                    <a:pt x="34" y="46"/>
                    <a:pt x="33" y="45"/>
                    <a:pt x="33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4" y="46"/>
                    <a:pt x="24" y="46"/>
                  </a:cubicBezTo>
                  <a:cubicBezTo>
                    <a:pt x="24" y="47"/>
                    <a:pt x="25" y="47"/>
                    <a:pt x="25" y="47"/>
                  </a:cubicBezTo>
                  <a:close/>
                  <a:moveTo>
                    <a:pt x="31" y="83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42" y="93"/>
                    <a:pt x="51" y="79"/>
                    <a:pt x="51" y="62"/>
                  </a:cubicBezTo>
                  <a:cubicBezTo>
                    <a:pt x="51" y="61"/>
                    <a:pt x="51" y="60"/>
                    <a:pt x="51" y="59"/>
                  </a:cubicBezTo>
                  <a:cubicBezTo>
                    <a:pt x="51" y="59"/>
                    <a:pt x="40" y="55"/>
                    <a:pt x="31" y="5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3" y="65"/>
                    <a:pt x="34" y="69"/>
                    <a:pt x="34" y="73"/>
                  </a:cubicBezTo>
                  <a:cubicBezTo>
                    <a:pt x="34" y="78"/>
                    <a:pt x="33" y="82"/>
                    <a:pt x="31" y="83"/>
                  </a:cubicBezTo>
                  <a:close/>
                  <a:moveTo>
                    <a:pt x="25" y="53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4" y="53"/>
                    <a:pt x="34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4" y="52"/>
                    <a:pt x="24" y="52"/>
                  </a:cubicBezTo>
                  <a:cubicBezTo>
                    <a:pt x="24" y="53"/>
                    <a:pt x="25" y="53"/>
                    <a:pt x="25" y="53"/>
                  </a:cubicBezTo>
                  <a:close/>
                  <a:moveTo>
                    <a:pt x="54" y="62"/>
                  </a:moveTo>
                  <a:cubicBezTo>
                    <a:pt x="54" y="82"/>
                    <a:pt x="43" y="98"/>
                    <a:pt x="29" y="98"/>
                  </a:cubicBezTo>
                  <a:cubicBezTo>
                    <a:pt x="15" y="98"/>
                    <a:pt x="4" y="82"/>
                    <a:pt x="4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13" y="151"/>
                    <a:pt x="29" y="151"/>
                  </a:cubicBezTo>
                  <a:cubicBezTo>
                    <a:pt x="45" y="151"/>
                    <a:pt x="58" y="137"/>
                    <a:pt x="58" y="119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60"/>
                    <a:pt x="54" y="61"/>
                    <a:pt x="54" y="62"/>
                  </a:cubicBezTo>
                  <a:close/>
                  <a:moveTo>
                    <a:pt x="27" y="94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5" y="82"/>
                    <a:pt x="24" y="78"/>
                    <a:pt x="24" y="73"/>
                  </a:cubicBezTo>
                  <a:cubicBezTo>
                    <a:pt x="24" y="69"/>
                    <a:pt x="25" y="65"/>
                    <a:pt x="27" y="6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8" y="55"/>
                    <a:pt x="7" y="59"/>
                    <a:pt x="7" y="59"/>
                  </a:cubicBezTo>
                  <a:cubicBezTo>
                    <a:pt x="7" y="60"/>
                    <a:pt x="7" y="61"/>
                    <a:pt x="7" y="62"/>
                  </a:cubicBezTo>
                  <a:cubicBezTo>
                    <a:pt x="7" y="79"/>
                    <a:pt x="16" y="93"/>
                    <a:pt x="27" y="9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" name="Group 111"/>
          <p:cNvGrpSpPr>
            <a:grpSpLocks noChangeAspect="1"/>
          </p:cNvGrpSpPr>
          <p:nvPr/>
        </p:nvGrpSpPr>
        <p:grpSpPr bwMode="auto">
          <a:xfrm>
            <a:off x="5920303" y="3573898"/>
            <a:ext cx="425061" cy="52296"/>
            <a:chOff x="3557" y="1318"/>
            <a:chExt cx="390" cy="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" name="Freeform 112"/>
            <p:cNvSpPr/>
            <p:nvPr/>
          </p:nvSpPr>
          <p:spPr bwMode="auto">
            <a:xfrm>
              <a:off x="3557" y="1318"/>
              <a:ext cx="40" cy="48"/>
            </a:xfrm>
            <a:custGeom>
              <a:avLst/>
              <a:gdLst>
                <a:gd name="T0" fmla="*/ 10 w 17"/>
                <a:gd name="T1" fmla="*/ 1 h 17"/>
                <a:gd name="T2" fmla="*/ 11 w 17"/>
                <a:gd name="T3" fmla="*/ 4 h 17"/>
                <a:gd name="T4" fmla="*/ 12 w 17"/>
                <a:gd name="T5" fmla="*/ 5 h 17"/>
                <a:gd name="T6" fmla="*/ 15 w 17"/>
                <a:gd name="T7" fmla="*/ 5 h 17"/>
                <a:gd name="T8" fmla="*/ 16 w 17"/>
                <a:gd name="T9" fmla="*/ 8 h 17"/>
                <a:gd name="T10" fmla="*/ 14 w 17"/>
                <a:gd name="T11" fmla="*/ 10 h 17"/>
                <a:gd name="T12" fmla="*/ 14 w 17"/>
                <a:gd name="T13" fmla="*/ 11 h 17"/>
                <a:gd name="T14" fmla="*/ 14 w 17"/>
                <a:gd name="T15" fmla="*/ 14 h 17"/>
                <a:gd name="T16" fmla="*/ 12 w 17"/>
                <a:gd name="T17" fmla="*/ 16 h 17"/>
                <a:gd name="T18" fmla="*/ 9 w 17"/>
                <a:gd name="T19" fmla="*/ 15 h 17"/>
                <a:gd name="T20" fmla="*/ 8 w 17"/>
                <a:gd name="T21" fmla="*/ 15 h 17"/>
                <a:gd name="T22" fmla="*/ 5 w 17"/>
                <a:gd name="T23" fmla="*/ 16 h 17"/>
                <a:gd name="T24" fmla="*/ 3 w 17"/>
                <a:gd name="T25" fmla="*/ 14 h 17"/>
                <a:gd name="T26" fmla="*/ 3 w 17"/>
                <a:gd name="T27" fmla="*/ 11 h 17"/>
                <a:gd name="T28" fmla="*/ 3 w 17"/>
                <a:gd name="T29" fmla="*/ 10 h 17"/>
                <a:gd name="T30" fmla="*/ 1 w 17"/>
                <a:gd name="T31" fmla="*/ 8 h 17"/>
                <a:gd name="T32" fmla="*/ 1 w 17"/>
                <a:gd name="T33" fmla="*/ 5 h 17"/>
                <a:gd name="T34" fmla="*/ 4 w 17"/>
                <a:gd name="T35" fmla="*/ 5 h 17"/>
                <a:gd name="T36" fmla="*/ 6 w 17"/>
                <a:gd name="T37" fmla="*/ 4 h 17"/>
                <a:gd name="T38" fmla="*/ 7 w 17"/>
                <a:gd name="T39" fmla="*/ 1 h 17"/>
                <a:gd name="T40" fmla="*/ 10 w 17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0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7"/>
                    <a:pt x="16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3" y="11"/>
                    <a:pt x="14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3" y="17"/>
                    <a:pt x="12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8" y="14"/>
                    <a:pt x="8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2" y="16"/>
                    <a:pt x="3" y="1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113"/>
            <p:cNvSpPr/>
            <p:nvPr/>
          </p:nvSpPr>
          <p:spPr bwMode="auto">
            <a:xfrm>
              <a:off x="3605" y="1318"/>
              <a:ext cx="43" cy="48"/>
            </a:xfrm>
            <a:custGeom>
              <a:avLst/>
              <a:gdLst>
                <a:gd name="T0" fmla="*/ 10 w 18"/>
                <a:gd name="T1" fmla="*/ 1 h 17"/>
                <a:gd name="T2" fmla="*/ 12 w 18"/>
                <a:gd name="T3" fmla="*/ 4 h 17"/>
                <a:gd name="T4" fmla="*/ 13 w 18"/>
                <a:gd name="T5" fmla="*/ 5 h 17"/>
                <a:gd name="T6" fmla="*/ 16 w 18"/>
                <a:gd name="T7" fmla="*/ 5 h 17"/>
                <a:gd name="T8" fmla="*/ 17 w 18"/>
                <a:gd name="T9" fmla="*/ 8 h 17"/>
                <a:gd name="T10" fmla="*/ 15 w 18"/>
                <a:gd name="T11" fmla="*/ 10 h 17"/>
                <a:gd name="T12" fmla="*/ 14 w 18"/>
                <a:gd name="T13" fmla="*/ 11 h 17"/>
                <a:gd name="T14" fmla="*/ 15 w 18"/>
                <a:gd name="T15" fmla="*/ 14 h 17"/>
                <a:gd name="T16" fmla="*/ 13 w 18"/>
                <a:gd name="T17" fmla="*/ 16 h 17"/>
                <a:gd name="T18" fmla="*/ 10 w 18"/>
                <a:gd name="T19" fmla="*/ 15 h 17"/>
                <a:gd name="T20" fmla="*/ 8 w 18"/>
                <a:gd name="T21" fmla="*/ 15 h 17"/>
                <a:gd name="T22" fmla="*/ 6 w 18"/>
                <a:gd name="T23" fmla="*/ 16 h 17"/>
                <a:gd name="T24" fmla="*/ 3 w 18"/>
                <a:gd name="T25" fmla="*/ 14 h 17"/>
                <a:gd name="T26" fmla="*/ 4 w 18"/>
                <a:gd name="T27" fmla="*/ 11 h 17"/>
                <a:gd name="T28" fmla="*/ 3 w 18"/>
                <a:gd name="T29" fmla="*/ 10 h 17"/>
                <a:gd name="T30" fmla="*/ 1 w 18"/>
                <a:gd name="T31" fmla="*/ 8 h 17"/>
                <a:gd name="T32" fmla="*/ 2 w 18"/>
                <a:gd name="T33" fmla="*/ 5 h 17"/>
                <a:gd name="T34" fmla="*/ 5 w 18"/>
                <a:gd name="T35" fmla="*/ 5 h 17"/>
                <a:gd name="T36" fmla="*/ 6 w 18"/>
                <a:gd name="T37" fmla="*/ 4 h 17"/>
                <a:gd name="T38" fmla="*/ 8 w 18"/>
                <a:gd name="T39" fmla="*/ 1 h 17"/>
                <a:gd name="T40" fmla="*/ 10 w 18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0" y="1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5"/>
                    <a:pt x="13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7"/>
                    <a:pt x="17" y="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6"/>
                    <a:pt x="14" y="17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4"/>
                    <a:pt x="8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3" y="16"/>
                    <a:pt x="3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1" y="5"/>
                    <a:pt x="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114"/>
            <p:cNvSpPr/>
            <p:nvPr/>
          </p:nvSpPr>
          <p:spPr bwMode="auto">
            <a:xfrm>
              <a:off x="3655" y="1318"/>
              <a:ext cx="44" cy="48"/>
            </a:xfrm>
            <a:custGeom>
              <a:avLst/>
              <a:gdLst>
                <a:gd name="T0" fmla="*/ 10 w 18"/>
                <a:gd name="T1" fmla="*/ 1 h 17"/>
                <a:gd name="T2" fmla="*/ 12 w 18"/>
                <a:gd name="T3" fmla="*/ 4 h 17"/>
                <a:gd name="T4" fmla="*/ 13 w 18"/>
                <a:gd name="T5" fmla="*/ 5 h 17"/>
                <a:gd name="T6" fmla="*/ 16 w 18"/>
                <a:gd name="T7" fmla="*/ 5 h 17"/>
                <a:gd name="T8" fmla="*/ 17 w 18"/>
                <a:gd name="T9" fmla="*/ 8 h 17"/>
                <a:gd name="T10" fmla="*/ 15 w 18"/>
                <a:gd name="T11" fmla="*/ 10 h 17"/>
                <a:gd name="T12" fmla="*/ 14 w 18"/>
                <a:gd name="T13" fmla="*/ 11 h 17"/>
                <a:gd name="T14" fmla="*/ 15 w 18"/>
                <a:gd name="T15" fmla="*/ 14 h 17"/>
                <a:gd name="T16" fmla="*/ 12 w 18"/>
                <a:gd name="T17" fmla="*/ 16 h 17"/>
                <a:gd name="T18" fmla="*/ 10 w 18"/>
                <a:gd name="T19" fmla="*/ 15 h 17"/>
                <a:gd name="T20" fmla="*/ 8 w 18"/>
                <a:gd name="T21" fmla="*/ 15 h 17"/>
                <a:gd name="T22" fmla="*/ 5 w 18"/>
                <a:gd name="T23" fmla="*/ 16 h 17"/>
                <a:gd name="T24" fmla="*/ 3 w 18"/>
                <a:gd name="T25" fmla="*/ 14 h 17"/>
                <a:gd name="T26" fmla="*/ 4 w 18"/>
                <a:gd name="T27" fmla="*/ 11 h 17"/>
                <a:gd name="T28" fmla="*/ 3 w 18"/>
                <a:gd name="T29" fmla="*/ 10 h 17"/>
                <a:gd name="T30" fmla="*/ 1 w 18"/>
                <a:gd name="T31" fmla="*/ 8 h 17"/>
                <a:gd name="T32" fmla="*/ 2 w 18"/>
                <a:gd name="T33" fmla="*/ 5 h 17"/>
                <a:gd name="T34" fmla="*/ 5 w 18"/>
                <a:gd name="T35" fmla="*/ 5 h 17"/>
                <a:gd name="T36" fmla="*/ 6 w 18"/>
                <a:gd name="T37" fmla="*/ 4 h 17"/>
                <a:gd name="T38" fmla="*/ 8 w 18"/>
                <a:gd name="T39" fmla="*/ 1 h 17"/>
                <a:gd name="T40" fmla="*/ 10 w 18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0" y="1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7"/>
                    <a:pt x="17" y="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6"/>
                    <a:pt x="13" y="17"/>
                    <a:pt x="12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4"/>
                    <a:pt x="8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6"/>
                    <a:pt x="3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1" y="5"/>
                    <a:pt x="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115"/>
            <p:cNvSpPr/>
            <p:nvPr/>
          </p:nvSpPr>
          <p:spPr bwMode="auto">
            <a:xfrm>
              <a:off x="3706" y="1318"/>
              <a:ext cx="41" cy="48"/>
            </a:xfrm>
            <a:custGeom>
              <a:avLst/>
              <a:gdLst>
                <a:gd name="T0" fmla="*/ 10 w 17"/>
                <a:gd name="T1" fmla="*/ 1 h 17"/>
                <a:gd name="T2" fmla="*/ 11 w 17"/>
                <a:gd name="T3" fmla="*/ 4 h 17"/>
                <a:gd name="T4" fmla="*/ 13 w 17"/>
                <a:gd name="T5" fmla="*/ 5 h 17"/>
                <a:gd name="T6" fmla="*/ 16 w 17"/>
                <a:gd name="T7" fmla="*/ 5 h 17"/>
                <a:gd name="T8" fmla="*/ 17 w 17"/>
                <a:gd name="T9" fmla="*/ 8 h 17"/>
                <a:gd name="T10" fmla="*/ 14 w 17"/>
                <a:gd name="T11" fmla="*/ 10 h 17"/>
                <a:gd name="T12" fmla="*/ 14 w 17"/>
                <a:gd name="T13" fmla="*/ 11 h 17"/>
                <a:gd name="T14" fmla="*/ 14 w 17"/>
                <a:gd name="T15" fmla="*/ 14 h 17"/>
                <a:gd name="T16" fmla="*/ 12 w 17"/>
                <a:gd name="T17" fmla="*/ 16 h 17"/>
                <a:gd name="T18" fmla="*/ 9 w 17"/>
                <a:gd name="T19" fmla="*/ 15 h 17"/>
                <a:gd name="T20" fmla="*/ 8 w 17"/>
                <a:gd name="T21" fmla="*/ 15 h 17"/>
                <a:gd name="T22" fmla="*/ 5 w 17"/>
                <a:gd name="T23" fmla="*/ 16 h 17"/>
                <a:gd name="T24" fmla="*/ 3 w 17"/>
                <a:gd name="T25" fmla="*/ 14 h 17"/>
                <a:gd name="T26" fmla="*/ 3 w 17"/>
                <a:gd name="T27" fmla="*/ 11 h 17"/>
                <a:gd name="T28" fmla="*/ 3 w 17"/>
                <a:gd name="T29" fmla="*/ 10 h 17"/>
                <a:gd name="T30" fmla="*/ 1 w 17"/>
                <a:gd name="T31" fmla="*/ 8 h 17"/>
                <a:gd name="T32" fmla="*/ 2 w 17"/>
                <a:gd name="T33" fmla="*/ 5 h 17"/>
                <a:gd name="T34" fmla="*/ 5 w 17"/>
                <a:gd name="T35" fmla="*/ 5 h 17"/>
                <a:gd name="T36" fmla="*/ 6 w 17"/>
                <a:gd name="T37" fmla="*/ 4 h 17"/>
                <a:gd name="T38" fmla="*/ 7 w 17"/>
                <a:gd name="T39" fmla="*/ 1 h 17"/>
                <a:gd name="T40" fmla="*/ 10 w 17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0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7"/>
                    <a:pt x="17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6"/>
                    <a:pt x="13" y="17"/>
                    <a:pt x="12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8" y="14"/>
                    <a:pt x="8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6"/>
                    <a:pt x="3" y="1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116"/>
            <p:cNvSpPr/>
            <p:nvPr/>
          </p:nvSpPr>
          <p:spPr bwMode="auto">
            <a:xfrm>
              <a:off x="3756" y="1318"/>
              <a:ext cx="41" cy="48"/>
            </a:xfrm>
            <a:custGeom>
              <a:avLst/>
              <a:gdLst>
                <a:gd name="T0" fmla="*/ 10 w 17"/>
                <a:gd name="T1" fmla="*/ 1 h 17"/>
                <a:gd name="T2" fmla="*/ 11 w 17"/>
                <a:gd name="T3" fmla="*/ 4 h 17"/>
                <a:gd name="T4" fmla="*/ 12 w 17"/>
                <a:gd name="T5" fmla="*/ 5 h 17"/>
                <a:gd name="T6" fmla="*/ 15 w 17"/>
                <a:gd name="T7" fmla="*/ 5 h 17"/>
                <a:gd name="T8" fmla="*/ 16 w 17"/>
                <a:gd name="T9" fmla="*/ 8 h 17"/>
                <a:gd name="T10" fmla="*/ 14 w 17"/>
                <a:gd name="T11" fmla="*/ 10 h 17"/>
                <a:gd name="T12" fmla="*/ 14 w 17"/>
                <a:gd name="T13" fmla="*/ 11 h 17"/>
                <a:gd name="T14" fmla="*/ 14 w 17"/>
                <a:gd name="T15" fmla="*/ 14 h 17"/>
                <a:gd name="T16" fmla="*/ 12 w 17"/>
                <a:gd name="T17" fmla="*/ 16 h 17"/>
                <a:gd name="T18" fmla="*/ 9 w 17"/>
                <a:gd name="T19" fmla="*/ 15 h 17"/>
                <a:gd name="T20" fmla="*/ 8 w 17"/>
                <a:gd name="T21" fmla="*/ 15 h 17"/>
                <a:gd name="T22" fmla="*/ 5 w 17"/>
                <a:gd name="T23" fmla="*/ 16 h 17"/>
                <a:gd name="T24" fmla="*/ 3 w 17"/>
                <a:gd name="T25" fmla="*/ 14 h 17"/>
                <a:gd name="T26" fmla="*/ 3 w 17"/>
                <a:gd name="T27" fmla="*/ 11 h 17"/>
                <a:gd name="T28" fmla="*/ 3 w 17"/>
                <a:gd name="T29" fmla="*/ 10 h 17"/>
                <a:gd name="T30" fmla="*/ 1 w 17"/>
                <a:gd name="T31" fmla="*/ 8 h 17"/>
                <a:gd name="T32" fmla="*/ 1 w 17"/>
                <a:gd name="T33" fmla="*/ 5 h 17"/>
                <a:gd name="T34" fmla="*/ 5 w 17"/>
                <a:gd name="T35" fmla="*/ 5 h 17"/>
                <a:gd name="T36" fmla="*/ 6 w 17"/>
                <a:gd name="T37" fmla="*/ 4 h 17"/>
                <a:gd name="T38" fmla="*/ 7 w 17"/>
                <a:gd name="T39" fmla="*/ 1 h 17"/>
                <a:gd name="T40" fmla="*/ 10 w 17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0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7"/>
                    <a:pt x="16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3" y="17"/>
                    <a:pt x="12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8" y="14"/>
                    <a:pt x="8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6"/>
                    <a:pt x="3" y="1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3807" y="1318"/>
              <a:ext cx="41" cy="48"/>
            </a:xfrm>
            <a:custGeom>
              <a:avLst/>
              <a:gdLst>
                <a:gd name="T0" fmla="*/ 10 w 17"/>
                <a:gd name="T1" fmla="*/ 1 h 17"/>
                <a:gd name="T2" fmla="*/ 11 w 17"/>
                <a:gd name="T3" fmla="*/ 4 h 17"/>
                <a:gd name="T4" fmla="*/ 12 w 17"/>
                <a:gd name="T5" fmla="*/ 5 h 17"/>
                <a:gd name="T6" fmla="*/ 15 w 17"/>
                <a:gd name="T7" fmla="*/ 5 h 17"/>
                <a:gd name="T8" fmla="*/ 16 w 17"/>
                <a:gd name="T9" fmla="*/ 8 h 17"/>
                <a:gd name="T10" fmla="*/ 14 w 17"/>
                <a:gd name="T11" fmla="*/ 10 h 17"/>
                <a:gd name="T12" fmla="*/ 13 w 17"/>
                <a:gd name="T13" fmla="*/ 11 h 17"/>
                <a:gd name="T14" fmla="*/ 14 w 17"/>
                <a:gd name="T15" fmla="*/ 14 h 17"/>
                <a:gd name="T16" fmla="*/ 12 w 17"/>
                <a:gd name="T17" fmla="*/ 16 h 17"/>
                <a:gd name="T18" fmla="*/ 9 w 17"/>
                <a:gd name="T19" fmla="*/ 15 h 17"/>
                <a:gd name="T20" fmla="*/ 8 w 17"/>
                <a:gd name="T21" fmla="*/ 15 h 17"/>
                <a:gd name="T22" fmla="*/ 5 w 17"/>
                <a:gd name="T23" fmla="*/ 16 h 17"/>
                <a:gd name="T24" fmla="*/ 3 w 17"/>
                <a:gd name="T25" fmla="*/ 14 h 17"/>
                <a:gd name="T26" fmla="*/ 3 w 17"/>
                <a:gd name="T27" fmla="*/ 11 h 17"/>
                <a:gd name="T28" fmla="*/ 3 w 17"/>
                <a:gd name="T29" fmla="*/ 10 h 17"/>
                <a:gd name="T30" fmla="*/ 0 w 17"/>
                <a:gd name="T31" fmla="*/ 8 h 17"/>
                <a:gd name="T32" fmla="*/ 1 w 17"/>
                <a:gd name="T33" fmla="*/ 5 h 17"/>
                <a:gd name="T34" fmla="*/ 4 w 17"/>
                <a:gd name="T35" fmla="*/ 5 h 17"/>
                <a:gd name="T36" fmla="*/ 5 w 17"/>
                <a:gd name="T37" fmla="*/ 4 h 17"/>
                <a:gd name="T38" fmla="*/ 7 w 17"/>
                <a:gd name="T39" fmla="*/ 1 h 17"/>
                <a:gd name="T40" fmla="*/ 10 w 17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0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7"/>
                    <a:pt x="16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3" y="17"/>
                    <a:pt x="12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2" y="16"/>
                    <a:pt x="3" y="1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118"/>
            <p:cNvSpPr/>
            <p:nvPr/>
          </p:nvSpPr>
          <p:spPr bwMode="auto">
            <a:xfrm>
              <a:off x="3855" y="1318"/>
              <a:ext cx="43" cy="48"/>
            </a:xfrm>
            <a:custGeom>
              <a:avLst/>
              <a:gdLst>
                <a:gd name="T0" fmla="*/ 10 w 18"/>
                <a:gd name="T1" fmla="*/ 1 h 17"/>
                <a:gd name="T2" fmla="*/ 12 w 18"/>
                <a:gd name="T3" fmla="*/ 4 h 17"/>
                <a:gd name="T4" fmla="*/ 13 w 18"/>
                <a:gd name="T5" fmla="*/ 5 h 17"/>
                <a:gd name="T6" fmla="*/ 16 w 18"/>
                <a:gd name="T7" fmla="*/ 5 h 17"/>
                <a:gd name="T8" fmla="*/ 17 w 18"/>
                <a:gd name="T9" fmla="*/ 8 h 17"/>
                <a:gd name="T10" fmla="*/ 15 w 18"/>
                <a:gd name="T11" fmla="*/ 10 h 17"/>
                <a:gd name="T12" fmla="*/ 14 w 18"/>
                <a:gd name="T13" fmla="*/ 11 h 17"/>
                <a:gd name="T14" fmla="*/ 15 w 18"/>
                <a:gd name="T15" fmla="*/ 14 h 17"/>
                <a:gd name="T16" fmla="*/ 12 w 18"/>
                <a:gd name="T17" fmla="*/ 16 h 17"/>
                <a:gd name="T18" fmla="*/ 10 w 18"/>
                <a:gd name="T19" fmla="*/ 15 h 17"/>
                <a:gd name="T20" fmla="*/ 8 w 18"/>
                <a:gd name="T21" fmla="*/ 15 h 17"/>
                <a:gd name="T22" fmla="*/ 6 w 18"/>
                <a:gd name="T23" fmla="*/ 16 h 17"/>
                <a:gd name="T24" fmla="*/ 3 w 18"/>
                <a:gd name="T25" fmla="*/ 14 h 17"/>
                <a:gd name="T26" fmla="*/ 4 w 18"/>
                <a:gd name="T27" fmla="*/ 11 h 17"/>
                <a:gd name="T28" fmla="*/ 3 w 18"/>
                <a:gd name="T29" fmla="*/ 10 h 17"/>
                <a:gd name="T30" fmla="*/ 1 w 18"/>
                <a:gd name="T31" fmla="*/ 8 h 17"/>
                <a:gd name="T32" fmla="*/ 2 w 18"/>
                <a:gd name="T33" fmla="*/ 5 h 17"/>
                <a:gd name="T34" fmla="*/ 5 w 18"/>
                <a:gd name="T35" fmla="*/ 5 h 17"/>
                <a:gd name="T36" fmla="*/ 6 w 18"/>
                <a:gd name="T37" fmla="*/ 4 h 17"/>
                <a:gd name="T38" fmla="*/ 8 w 18"/>
                <a:gd name="T39" fmla="*/ 1 h 17"/>
                <a:gd name="T40" fmla="*/ 10 w 18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0" y="1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7"/>
                    <a:pt x="17" y="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6"/>
                    <a:pt x="14" y="17"/>
                    <a:pt x="12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4"/>
                    <a:pt x="8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7"/>
                    <a:pt x="3" y="16"/>
                    <a:pt x="3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1" y="5"/>
                    <a:pt x="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119"/>
            <p:cNvSpPr/>
            <p:nvPr/>
          </p:nvSpPr>
          <p:spPr bwMode="auto">
            <a:xfrm>
              <a:off x="3906" y="1318"/>
              <a:ext cx="41" cy="48"/>
            </a:xfrm>
            <a:custGeom>
              <a:avLst/>
              <a:gdLst>
                <a:gd name="T0" fmla="*/ 10 w 17"/>
                <a:gd name="T1" fmla="*/ 1 h 17"/>
                <a:gd name="T2" fmla="*/ 12 w 17"/>
                <a:gd name="T3" fmla="*/ 4 h 17"/>
                <a:gd name="T4" fmla="*/ 13 w 17"/>
                <a:gd name="T5" fmla="*/ 5 h 17"/>
                <a:gd name="T6" fmla="*/ 16 w 17"/>
                <a:gd name="T7" fmla="*/ 5 h 17"/>
                <a:gd name="T8" fmla="*/ 17 w 17"/>
                <a:gd name="T9" fmla="*/ 8 h 17"/>
                <a:gd name="T10" fmla="*/ 14 w 17"/>
                <a:gd name="T11" fmla="*/ 10 h 17"/>
                <a:gd name="T12" fmla="*/ 14 w 17"/>
                <a:gd name="T13" fmla="*/ 11 h 17"/>
                <a:gd name="T14" fmla="*/ 14 w 17"/>
                <a:gd name="T15" fmla="*/ 14 h 17"/>
                <a:gd name="T16" fmla="*/ 12 w 17"/>
                <a:gd name="T17" fmla="*/ 16 h 17"/>
                <a:gd name="T18" fmla="*/ 9 w 17"/>
                <a:gd name="T19" fmla="*/ 15 h 17"/>
                <a:gd name="T20" fmla="*/ 8 w 17"/>
                <a:gd name="T21" fmla="*/ 15 h 17"/>
                <a:gd name="T22" fmla="*/ 5 w 17"/>
                <a:gd name="T23" fmla="*/ 16 h 17"/>
                <a:gd name="T24" fmla="*/ 3 w 17"/>
                <a:gd name="T25" fmla="*/ 14 h 17"/>
                <a:gd name="T26" fmla="*/ 4 w 17"/>
                <a:gd name="T27" fmla="*/ 11 h 17"/>
                <a:gd name="T28" fmla="*/ 3 w 17"/>
                <a:gd name="T29" fmla="*/ 10 h 17"/>
                <a:gd name="T30" fmla="*/ 1 w 17"/>
                <a:gd name="T31" fmla="*/ 8 h 17"/>
                <a:gd name="T32" fmla="*/ 2 w 17"/>
                <a:gd name="T33" fmla="*/ 5 h 17"/>
                <a:gd name="T34" fmla="*/ 5 w 17"/>
                <a:gd name="T35" fmla="*/ 5 h 17"/>
                <a:gd name="T36" fmla="*/ 6 w 17"/>
                <a:gd name="T37" fmla="*/ 4 h 17"/>
                <a:gd name="T38" fmla="*/ 7 w 17"/>
                <a:gd name="T39" fmla="*/ 1 h 17"/>
                <a:gd name="T40" fmla="*/ 10 w 17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0" y="1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7"/>
                    <a:pt x="17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6"/>
                    <a:pt x="13" y="17"/>
                    <a:pt x="12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8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6"/>
                    <a:pt x="3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1" y="5"/>
                    <a:pt x="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3" name="文本框 178"/>
          <p:cNvSpPr txBox="1"/>
          <p:nvPr/>
        </p:nvSpPr>
        <p:spPr>
          <a:xfrm>
            <a:off x="4880930" y="2988075"/>
            <a:ext cx="247328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系统模块</a:t>
            </a:r>
          </a:p>
        </p:txBody>
      </p:sp>
      <p:grpSp>
        <p:nvGrpSpPr>
          <p:cNvPr id="20537" name="组合 73"/>
          <p:cNvGrpSpPr/>
          <p:nvPr/>
        </p:nvGrpSpPr>
        <p:grpSpPr>
          <a:xfrm>
            <a:off x="3394075" y="4700588"/>
            <a:ext cx="1679575" cy="1676400"/>
            <a:chOff x="3393886" y="4318414"/>
            <a:chExt cx="1679317" cy="1677138"/>
          </a:xfrm>
        </p:grpSpPr>
        <p:grpSp>
          <p:nvGrpSpPr>
            <p:cNvPr id="20538" name="组合 74"/>
            <p:cNvGrpSpPr/>
            <p:nvPr/>
          </p:nvGrpSpPr>
          <p:grpSpPr>
            <a:xfrm>
              <a:off x="3393886" y="4318414"/>
              <a:ext cx="1679317" cy="1677138"/>
              <a:chOff x="2097688" y="3956967"/>
              <a:chExt cx="2446337" cy="2443163"/>
            </a:xfrm>
          </p:grpSpPr>
          <p:sp>
            <p:nvSpPr>
              <p:cNvPr id="78" name="Oval 52"/>
              <p:cNvSpPr>
                <a:spLocks noChangeArrowheads="1"/>
              </p:cNvSpPr>
              <p:nvPr/>
            </p:nvSpPr>
            <p:spPr bwMode="auto">
              <a:xfrm>
                <a:off x="2097688" y="3956967"/>
                <a:ext cx="2446337" cy="2443163"/>
              </a:xfrm>
              <a:prstGeom prst="ellipse">
                <a:avLst/>
              </a:prstGeom>
              <a:gradFill flip="none" rotWithShape="1">
                <a:gsLst>
                  <a:gs pos="69000">
                    <a:srgbClr val="CCCCCC"/>
                  </a:gs>
                  <a:gs pos="49000">
                    <a:schemeClr val="bg1"/>
                  </a:gs>
                  <a:gs pos="33000">
                    <a:schemeClr val="bg1">
                      <a:lumMod val="85000"/>
                    </a:schemeClr>
                  </a:gs>
                  <a:gs pos="16000">
                    <a:schemeClr val="bg1"/>
                  </a:gs>
                  <a:gs pos="91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159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Oval 62"/>
              <p:cNvSpPr>
                <a:spLocks noChangeArrowheads="1"/>
              </p:cNvSpPr>
              <p:nvPr/>
            </p:nvSpPr>
            <p:spPr bwMode="auto">
              <a:xfrm>
                <a:off x="2184213" y="4033557"/>
                <a:ext cx="2284413" cy="2284413"/>
              </a:xfrm>
              <a:prstGeom prst="ellipse">
                <a:avLst/>
              </a:prstGeom>
              <a:solidFill>
                <a:srgbClr val="FF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541" name="文本框 183"/>
            <p:cNvSpPr txBox="1"/>
            <p:nvPr/>
          </p:nvSpPr>
          <p:spPr>
            <a:xfrm>
              <a:off x="3582733" y="4850863"/>
              <a:ext cx="1328580" cy="7080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移动信息交互系统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42" name="组合 79"/>
          <p:cNvGrpSpPr/>
          <p:nvPr/>
        </p:nvGrpSpPr>
        <p:grpSpPr>
          <a:xfrm>
            <a:off x="7124700" y="4700588"/>
            <a:ext cx="1679575" cy="1676400"/>
            <a:chOff x="7123085" y="4318414"/>
            <a:chExt cx="1679317" cy="1677138"/>
          </a:xfrm>
        </p:grpSpPr>
        <p:grpSp>
          <p:nvGrpSpPr>
            <p:cNvPr id="20543" name="组合 80"/>
            <p:cNvGrpSpPr/>
            <p:nvPr/>
          </p:nvGrpSpPr>
          <p:grpSpPr>
            <a:xfrm>
              <a:off x="7123085" y="4318414"/>
              <a:ext cx="1679317" cy="1677138"/>
              <a:chOff x="2097688" y="3956967"/>
              <a:chExt cx="2446337" cy="2443163"/>
            </a:xfrm>
          </p:grpSpPr>
          <p:sp>
            <p:nvSpPr>
              <p:cNvPr id="84" name="Oval 52"/>
              <p:cNvSpPr>
                <a:spLocks noChangeArrowheads="1"/>
              </p:cNvSpPr>
              <p:nvPr/>
            </p:nvSpPr>
            <p:spPr bwMode="auto">
              <a:xfrm>
                <a:off x="2097688" y="3956967"/>
                <a:ext cx="2446337" cy="2443163"/>
              </a:xfrm>
              <a:prstGeom prst="ellipse">
                <a:avLst/>
              </a:prstGeom>
              <a:gradFill flip="none" rotWithShape="1">
                <a:gsLst>
                  <a:gs pos="69000">
                    <a:srgbClr val="CCCCCC"/>
                  </a:gs>
                  <a:gs pos="49000">
                    <a:schemeClr val="bg1"/>
                  </a:gs>
                  <a:gs pos="33000">
                    <a:schemeClr val="bg1">
                      <a:lumMod val="85000"/>
                    </a:schemeClr>
                  </a:gs>
                  <a:gs pos="16000">
                    <a:schemeClr val="bg1"/>
                  </a:gs>
                  <a:gs pos="91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159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2184213" y="4033557"/>
                <a:ext cx="2284413" cy="2284413"/>
              </a:xfrm>
              <a:prstGeom prst="ellipse">
                <a:avLst/>
              </a:prstGeom>
              <a:solidFill>
                <a:srgbClr val="00B05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546" name="文本框 184"/>
            <p:cNvSpPr txBox="1"/>
            <p:nvPr/>
          </p:nvSpPr>
          <p:spPr>
            <a:xfrm>
              <a:off x="7165441" y="4885069"/>
              <a:ext cx="1596093" cy="7080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SaaS</a:t>
              </a:r>
              <a:r>
                <a:rPr lang="zh-CN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云管系统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47" name="文本框 113"/>
          <p:cNvSpPr txBox="1"/>
          <p:nvPr/>
        </p:nvSpPr>
        <p:spPr>
          <a:xfrm>
            <a:off x="1095375" y="2314575"/>
            <a:ext cx="2155825" cy="923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实现数据搜集和共享，进行大数据分析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dirty="0">
              <a:solidFill>
                <a:srgbClr val="605E5E"/>
              </a:solidFill>
              <a:latin typeface="方正兰亭黑简体" panose="02000000000000000000" pitchFamily="2" charset="-122"/>
              <a:ea typeface="微软雅黑" panose="020B0503020204020204" pitchFamily="34" charset="-122"/>
            </a:endParaRPr>
          </a:p>
        </p:txBody>
      </p:sp>
      <p:sp>
        <p:nvSpPr>
          <p:cNvPr id="20548" name="文本框 113"/>
          <p:cNvSpPr txBox="1"/>
          <p:nvPr/>
        </p:nvSpPr>
        <p:spPr>
          <a:xfrm>
            <a:off x="1095375" y="5203825"/>
            <a:ext cx="2344738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改变传统电话、邮件、传真等形式的订单确认，实现移动端快速交互。</a:t>
            </a:r>
            <a:endParaRPr lang="zh-CN" altLang="en-US" b="1" dirty="0">
              <a:solidFill>
                <a:srgbClr val="605E5E"/>
              </a:solidFill>
              <a:latin typeface="方正兰亭黑简体" panose="02000000000000000000" pitchFamily="2" charset="-122"/>
              <a:ea typeface="微软雅黑" panose="020B0503020204020204" pitchFamily="34" charset="-122"/>
            </a:endParaRPr>
          </a:p>
        </p:txBody>
      </p:sp>
      <p:sp>
        <p:nvSpPr>
          <p:cNvPr id="20549" name="文本框 113"/>
          <p:cNvSpPr txBox="1"/>
          <p:nvPr/>
        </p:nvSpPr>
        <p:spPr>
          <a:xfrm>
            <a:off x="8861425" y="5202238"/>
            <a:ext cx="2338388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协助中小微企业完善进销存管理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dirty="0">
              <a:solidFill>
                <a:srgbClr val="605E5E"/>
              </a:solidFill>
              <a:latin typeface="方正兰亭黑简体" panose="02000000000000000000" pitchFamily="2" charset="-122"/>
              <a:ea typeface="微软雅黑" panose="020B0503020204020204" pitchFamily="34" charset="-122"/>
            </a:endParaRPr>
          </a:p>
        </p:txBody>
      </p:sp>
      <p:sp>
        <p:nvSpPr>
          <p:cNvPr id="20550" name="文本框 113"/>
          <p:cNvSpPr txBox="1"/>
          <p:nvPr/>
        </p:nvSpPr>
        <p:spPr>
          <a:xfrm>
            <a:off x="8886825" y="2311400"/>
            <a:ext cx="2247900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实现在线“下单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收货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支付”整个交易环节；</a:t>
            </a:r>
            <a:endParaRPr lang="zh-CN" altLang="en-US" b="1" dirty="0">
              <a:latin typeface="方正兰亭黑简体" panose="02000000000000000000" pitchFamily="2" charset="-122"/>
              <a:ea typeface="微软雅黑" panose="020B0503020204020204" pitchFamily="34" charset="-122"/>
            </a:endParaRPr>
          </a:p>
        </p:txBody>
      </p:sp>
      <p:pic>
        <p:nvPicPr>
          <p:cNvPr id="20551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3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平台系统</a:t>
            </a:r>
          </a:p>
        </p:txBody>
      </p:sp>
      <p:sp>
        <p:nvSpPr>
          <p:cNvPr id="98" name="矩形 97"/>
          <p:cNvSpPr/>
          <p:nvPr/>
        </p:nvSpPr>
        <p:spPr>
          <a:xfrm>
            <a:off x="827088" y="1057275"/>
            <a:ext cx="10537825" cy="500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众车联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月上线以来，已获取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项计算机软件著作权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，同时已陆续开发多个系统模块</a:t>
            </a:r>
            <a:endParaRPr kumimoji="0" lang="zh-CN" altLang="zh-CN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4095739" y="4786637"/>
            <a:ext cx="842433" cy="683684"/>
            <a:chOff x="3816350" y="963612"/>
            <a:chExt cx="631825" cy="512763"/>
          </a:xfrm>
          <a:solidFill>
            <a:schemeClr val="bg1"/>
          </a:solidFill>
        </p:grpSpPr>
        <p:sp>
          <p:nvSpPr>
            <p:cNvPr id="8" name="Freeform 72"/>
            <p:cNvSpPr>
              <a:spLocks noEditPoints="1"/>
            </p:cNvSpPr>
            <p:nvPr/>
          </p:nvSpPr>
          <p:spPr bwMode="auto">
            <a:xfrm>
              <a:off x="3816350" y="1417637"/>
              <a:ext cx="631825" cy="58738"/>
            </a:xfrm>
            <a:custGeom>
              <a:avLst/>
              <a:gdLst>
                <a:gd name="T0" fmla="*/ 398 w 398"/>
                <a:gd name="T1" fmla="*/ 0 h 37"/>
                <a:gd name="T2" fmla="*/ 0 w 398"/>
                <a:gd name="T3" fmla="*/ 0 h 37"/>
                <a:gd name="T4" fmla="*/ 0 w 398"/>
                <a:gd name="T5" fmla="*/ 37 h 37"/>
                <a:gd name="T6" fmla="*/ 398 w 398"/>
                <a:gd name="T7" fmla="*/ 37 h 37"/>
                <a:gd name="T8" fmla="*/ 398 w 398"/>
                <a:gd name="T9" fmla="*/ 0 h 37"/>
                <a:gd name="T10" fmla="*/ 398 w 398"/>
                <a:gd name="T11" fmla="*/ 0 h 37"/>
                <a:gd name="T12" fmla="*/ 380 w 398"/>
                <a:gd name="T13" fmla="*/ 24 h 37"/>
                <a:gd name="T14" fmla="*/ 348 w 398"/>
                <a:gd name="T15" fmla="*/ 24 h 37"/>
                <a:gd name="T16" fmla="*/ 348 w 398"/>
                <a:gd name="T17" fmla="*/ 15 h 37"/>
                <a:gd name="T18" fmla="*/ 380 w 398"/>
                <a:gd name="T19" fmla="*/ 15 h 37"/>
                <a:gd name="T20" fmla="*/ 380 w 398"/>
                <a:gd name="T21" fmla="*/ 24 h 37"/>
                <a:gd name="T22" fmla="*/ 380 w 398"/>
                <a:gd name="T23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8" h="37">
                  <a:moveTo>
                    <a:pt x="398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398" y="37"/>
                  </a:lnTo>
                  <a:lnTo>
                    <a:pt x="398" y="0"/>
                  </a:lnTo>
                  <a:lnTo>
                    <a:pt x="398" y="0"/>
                  </a:lnTo>
                  <a:close/>
                  <a:moveTo>
                    <a:pt x="380" y="24"/>
                  </a:moveTo>
                  <a:lnTo>
                    <a:pt x="348" y="24"/>
                  </a:lnTo>
                  <a:lnTo>
                    <a:pt x="348" y="15"/>
                  </a:lnTo>
                  <a:lnTo>
                    <a:pt x="380" y="15"/>
                  </a:lnTo>
                  <a:lnTo>
                    <a:pt x="380" y="24"/>
                  </a:lnTo>
                  <a:lnTo>
                    <a:pt x="38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3816350" y="1338262"/>
              <a:ext cx="631825" cy="55563"/>
            </a:xfrm>
            <a:custGeom>
              <a:avLst/>
              <a:gdLst>
                <a:gd name="T0" fmla="*/ 383 w 398"/>
                <a:gd name="T1" fmla="*/ 0 h 35"/>
                <a:gd name="T2" fmla="*/ 17 w 398"/>
                <a:gd name="T3" fmla="*/ 0 h 35"/>
                <a:gd name="T4" fmla="*/ 0 w 398"/>
                <a:gd name="T5" fmla="*/ 35 h 35"/>
                <a:gd name="T6" fmla="*/ 398 w 398"/>
                <a:gd name="T7" fmla="*/ 35 h 35"/>
                <a:gd name="T8" fmla="*/ 383 w 39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35">
                  <a:moveTo>
                    <a:pt x="383" y="0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98" y="35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74"/>
            <p:cNvSpPr>
              <a:spLocks noEditPoints="1"/>
            </p:cNvSpPr>
            <p:nvPr/>
          </p:nvSpPr>
          <p:spPr bwMode="auto">
            <a:xfrm>
              <a:off x="3843338" y="963612"/>
              <a:ext cx="573088" cy="350838"/>
            </a:xfrm>
            <a:custGeom>
              <a:avLst/>
              <a:gdLst>
                <a:gd name="T0" fmla="*/ 0 w 361"/>
                <a:gd name="T1" fmla="*/ 221 h 221"/>
                <a:gd name="T2" fmla="*/ 361 w 361"/>
                <a:gd name="T3" fmla="*/ 221 h 221"/>
                <a:gd name="T4" fmla="*/ 361 w 361"/>
                <a:gd name="T5" fmla="*/ 0 h 221"/>
                <a:gd name="T6" fmla="*/ 0 w 361"/>
                <a:gd name="T7" fmla="*/ 0 h 221"/>
                <a:gd name="T8" fmla="*/ 0 w 361"/>
                <a:gd name="T9" fmla="*/ 221 h 221"/>
                <a:gd name="T10" fmla="*/ 40 w 361"/>
                <a:gd name="T11" fmla="*/ 31 h 221"/>
                <a:gd name="T12" fmla="*/ 322 w 361"/>
                <a:gd name="T13" fmla="*/ 31 h 221"/>
                <a:gd name="T14" fmla="*/ 322 w 361"/>
                <a:gd name="T15" fmla="*/ 189 h 221"/>
                <a:gd name="T16" fmla="*/ 40 w 361"/>
                <a:gd name="T17" fmla="*/ 189 h 221"/>
                <a:gd name="T18" fmla="*/ 40 w 361"/>
                <a:gd name="T19" fmla="*/ 3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21">
                  <a:moveTo>
                    <a:pt x="0" y="221"/>
                  </a:moveTo>
                  <a:lnTo>
                    <a:pt x="361" y="221"/>
                  </a:lnTo>
                  <a:lnTo>
                    <a:pt x="361" y="0"/>
                  </a:lnTo>
                  <a:lnTo>
                    <a:pt x="0" y="0"/>
                  </a:lnTo>
                  <a:lnTo>
                    <a:pt x="0" y="221"/>
                  </a:lnTo>
                  <a:close/>
                  <a:moveTo>
                    <a:pt x="40" y="31"/>
                  </a:moveTo>
                  <a:lnTo>
                    <a:pt x="322" y="31"/>
                  </a:lnTo>
                  <a:lnTo>
                    <a:pt x="322" y="189"/>
                  </a:lnTo>
                  <a:lnTo>
                    <a:pt x="40" y="189"/>
                  </a:lnTo>
                  <a:lnTo>
                    <a:pt x="4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511" name="文本框 99"/>
          <p:cNvSpPr txBox="1">
            <a:spLocks noChangeArrowheads="1"/>
          </p:cNvSpPr>
          <p:nvPr/>
        </p:nvSpPr>
        <p:spPr bwMode="auto">
          <a:xfrm>
            <a:off x="6518275" y="1212351"/>
            <a:ext cx="5008563" cy="5220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众车联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作为宁波市重点供给侧改革试点项目，成立以来先后获得：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kumimoji="0" lang="zh-CN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宁波市制造业重点服务平台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中国产业互联网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TOP100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企业；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宁波产业互联网先锋十强企业；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lang="zh-CN" alt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慈溪市产业互联网服务平台；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年宁波市第一批创新型初创企业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·······</a:t>
            </a: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同时已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获得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项专业软件技术著作权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个商标注册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认证。</a:t>
            </a:r>
          </a:p>
        </p:txBody>
      </p:sp>
      <p:grpSp>
        <p:nvGrpSpPr>
          <p:cNvPr id="22531" name="组合 12"/>
          <p:cNvGrpSpPr/>
          <p:nvPr/>
        </p:nvGrpSpPr>
        <p:grpSpPr>
          <a:xfrm>
            <a:off x="588963" y="1193800"/>
            <a:ext cx="5426075" cy="5232400"/>
            <a:chOff x="354707" y="1171077"/>
            <a:chExt cx="5427309" cy="5232117"/>
          </a:xfrm>
        </p:grpSpPr>
        <p:pic>
          <p:nvPicPr>
            <p:cNvPr id="22532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607" y="1171077"/>
              <a:ext cx="3208766" cy="24783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3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9696" y="3809248"/>
              <a:ext cx="1834226" cy="2593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707" y="4159781"/>
              <a:ext cx="1471816" cy="22434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图片 5"/>
            <p:cNvPicPr>
              <a:picLocks noChangeAspect="1"/>
            </p:cNvPicPr>
            <p:nvPr/>
          </p:nvPicPr>
          <p:blipFill>
            <a:blip r:embed="rId5"/>
            <a:srcRect l="2721" t="1350" r="-2" b="5717"/>
            <a:stretch>
              <a:fillRect/>
            </a:stretch>
          </p:blipFill>
          <p:spPr>
            <a:xfrm>
              <a:off x="3947789" y="1171077"/>
              <a:ext cx="1834227" cy="24783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4465" y="3841058"/>
              <a:ext cx="1783818" cy="256213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7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9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品牌荣誉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2"/>
          <p:cNvGrpSpPr/>
          <p:nvPr/>
        </p:nvGrpSpPr>
        <p:grpSpPr>
          <a:xfrm>
            <a:off x="4548188" y="2136775"/>
            <a:ext cx="3422650" cy="3425825"/>
            <a:chOff x="4384327" y="3450944"/>
            <a:chExt cx="3423347" cy="342610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33" name="Group 80"/>
            <p:cNvGrpSpPr/>
            <p:nvPr/>
          </p:nvGrpSpPr>
          <p:grpSpPr>
            <a:xfrm>
              <a:off x="4384327" y="3450944"/>
              <a:ext cx="3423347" cy="3426109"/>
              <a:chOff x="4384327" y="3450941"/>
              <a:chExt cx="3423346" cy="3426109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4384327" y="3450941"/>
                <a:ext cx="3423346" cy="3426109"/>
              </a:xfrm>
              <a:custGeom>
                <a:avLst/>
                <a:gdLst>
                  <a:gd name="T0" fmla="*/ 523 w 1046"/>
                  <a:gd name="T1" fmla="*/ 1016 h 1047"/>
                  <a:gd name="T2" fmla="*/ 31 w 1046"/>
                  <a:gd name="T3" fmla="*/ 524 h 1047"/>
                  <a:gd name="T4" fmla="*/ 523 w 1046"/>
                  <a:gd name="T5" fmla="*/ 32 h 1047"/>
                  <a:gd name="T6" fmla="*/ 1015 w 1046"/>
                  <a:gd name="T7" fmla="*/ 524 h 1047"/>
                  <a:gd name="T8" fmla="*/ 523 w 1046"/>
                  <a:gd name="T9" fmla="*/ 1016 h 1047"/>
                  <a:gd name="T10" fmla="*/ 523 w 1046"/>
                  <a:gd name="T11" fmla="*/ 0 h 1047"/>
                  <a:gd name="T12" fmla="*/ 0 w 1046"/>
                  <a:gd name="T13" fmla="*/ 524 h 1047"/>
                  <a:gd name="T14" fmla="*/ 523 w 1046"/>
                  <a:gd name="T15" fmla="*/ 1047 h 1047"/>
                  <a:gd name="T16" fmla="*/ 1046 w 1046"/>
                  <a:gd name="T17" fmla="*/ 524 h 1047"/>
                  <a:gd name="T18" fmla="*/ 523 w 1046"/>
                  <a:gd name="T19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6" h="1047">
                    <a:moveTo>
                      <a:pt x="523" y="1016"/>
                    </a:moveTo>
                    <a:cubicBezTo>
                      <a:pt x="251" y="1016"/>
                      <a:pt x="31" y="796"/>
                      <a:pt x="31" y="524"/>
                    </a:cubicBezTo>
                    <a:cubicBezTo>
                      <a:pt x="31" y="252"/>
                      <a:pt x="251" y="32"/>
                      <a:pt x="523" y="32"/>
                    </a:cubicBezTo>
                    <a:cubicBezTo>
                      <a:pt x="795" y="32"/>
                      <a:pt x="1015" y="252"/>
                      <a:pt x="1015" y="524"/>
                    </a:cubicBezTo>
                    <a:cubicBezTo>
                      <a:pt x="1015" y="796"/>
                      <a:pt x="795" y="1016"/>
                      <a:pt x="523" y="1016"/>
                    </a:cubicBezTo>
                    <a:moveTo>
                      <a:pt x="523" y="0"/>
                    </a:moveTo>
                    <a:cubicBezTo>
                      <a:pt x="234" y="0"/>
                      <a:pt x="0" y="235"/>
                      <a:pt x="0" y="524"/>
                    </a:cubicBezTo>
                    <a:cubicBezTo>
                      <a:pt x="0" y="813"/>
                      <a:pt x="234" y="1047"/>
                      <a:pt x="523" y="1047"/>
                    </a:cubicBezTo>
                    <a:cubicBezTo>
                      <a:pt x="812" y="1047"/>
                      <a:pt x="1046" y="813"/>
                      <a:pt x="1046" y="524"/>
                    </a:cubicBezTo>
                    <a:cubicBezTo>
                      <a:pt x="1046" y="235"/>
                      <a:pt x="812" y="0"/>
                      <a:pt x="52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id-ID" dirty="0"/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4583263" y="3654021"/>
                <a:ext cx="3024095" cy="3024095"/>
              </a:xfrm>
              <a:custGeom>
                <a:avLst/>
                <a:gdLst>
                  <a:gd name="T0" fmla="*/ 462 w 924"/>
                  <a:gd name="T1" fmla="*/ 891 h 924"/>
                  <a:gd name="T2" fmla="*/ 32 w 924"/>
                  <a:gd name="T3" fmla="*/ 462 h 924"/>
                  <a:gd name="T4" fmla="*/ 462 w 924"/>
                  <a:gd name="T5" fmla="*/ 32 h 924"/>
                  <a:gd name="T6" fmla="*/ 892 w 924"/>
                  <a:gd name="T7" fmla="*/ 462 h 924"/>
                  <a:gd name="T8" fmla="*/ 462 w 924"/>
                  <a:gd name="T9" fmla="*/ 891 h 924"/>
                  <a:gd name="T10" fmla="*/ 462 w 924"/>
                  <a:gd name="T11" fmla="*/ 0 h 924"/>
                  <a:gd name="T12" fmla="*/ 0 w 924"/>
                  <a:gd name="T13" fmla="*/ 462 h 924"/>
                  <a:gd name="T14" fmla="*/ 462 w 924"/>
                  <a:gd name="T15" fmla="*/ 924 h 924"/>
                  <a:gd name="T16" fmla="*/ 924 w 924"/>
                  <a:gd name="T17" fmla="*/ 462 h 924"/>
                  <a:gd name="T18" fmla="*/ 462 w 924"/>
                  <a:gd name="T19" fmla="*/ 0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4" h="924">
                    <a:moveTo>
                      <a:pt x="462" y="891"/>
                    </a:moveTo>
                    <a:cubicBezTo>
                      <a:pt x="225" y="891"/>
                      <a:pt x="32" y="699"/>
                      <a:pt x="32" y="462"/>
                    </a:cubicBezTo>
                    <a:cubicBezTo>
                      <a:pt x="32" y="225"/>
                      <a:pt x="225" y="32"/>
                      <a:pt x="462" y="32"/>
                    </a:cubicBezTo>
                    <a:cubicBezTo>
                      <a:pt x="699" y="32"/>
                      <a:pt x="892" y="225"/>
                      <a:pt x="892" y="462"/>
                    </a:cubicBezTo>
                    <a:cubicBezTo>
                      <a:pt x="892" y="699"/>
                      <a:pt x="699" y="891"/>
                      <a:pt x="462" y="891"/>
                    </a:cubicBezTo>
                    <a:moveTo>
                      <a:pt x="462" y="0"/>
                    </a:moveTo>
                    <a:cubicBezTo>
                      <a:pt x="207" y="0"/>
                      <a:pt x="0" y="207"/>
                      <a:pt x="0" y="462"/>
                    </a:cubicBezTo>
                    <a:cubicBezTo>
                      <a:pt x="0" y="717"/>
                      <a:pt x="207" y="924"/>
                      <a:pt x="462" y="924"/>
                    </a:cubicBezTo>
                    <a:cubicBezTo>
                      <a:pt x="717" y="924"/>
                      <a:pt x="924" y="717"/>
                      <a:pt x="924" y="462"/>
                    </a:cubicBezTo>
                    <a:cubicBezTo>
                      <a:pt x="924" y="207"/>
                      <a:pt x="717" y="0"/>
                      <a:pt x="46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4793250" y="3864008"/>
                <a:ext cx="2605501" cy="2604120"/>
              </a:xfrm>
              <a:custGeom>
                <a:avLst/>
                <a:gdLst>
                  <a:gd name="T0" fmla="*/ 398 w 796"/>
                  <a:gd name="T1" fmla="*/ 765 h 796"/>
                  <a:gd name="T2" fmla="*/ 31 w 796"/>
                  <a:gd name="T3" fmla="*/ 398 h 796"/>
                  <a:gd name="T4" fmla="*/ 398 w 796"/>
                  <a:gd name="T5" fmla="*/ 31 h 796"/>
                  <a:gd name="T6" fmla="*/ 765 w 796"/>
                  <a:gd name="T7" fmla="*/ 398 h 796"/>
                  <a:gd name="T8" fmla="*/ 398 w 796"/>
                  <a:gd name="T9" fmla="*/ 765 h 796"/>
                  <a:gd name="T10" fmla="*/ 398 w 796"/>
                  <a:gd name="T11" fmla="*/ 0 h 796"/>
                  <a:gd name="T12" fmla="*/ 0 w 796"/>
                  <a:gd name="T13" fmla="*/ 398 h 796"/>
                  <a:gd name="T14" fmla="*/ 398 w 796"/>
                  <a:gd name="T15" fmla="*/ 796 h 796"/>
                  <a:gd name="T16" fmla="*/ 796 w 796"/>
                  <a:gd name="T17" fmla="*/ 398 h 796"/>
                  <a:gd name="T18" fmla="*/ 398 w 796"/>
                  <a:gd name="T1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6" h="796">
                    <a:moveTo>
                      <a:pt x="398" y="765"/>
                    </a:moveTo>
                    <a:cubicBezTo>
                      <a:pt x="195" y="765"/>
                      <a:pt x="31" y="601"/>
                      <a:pt x="31" y="398"/>
                    </a:cubicBezTo>
                    <a:cubicBezTo>
                      <a:pt x="31" y="195"/>
                      <a:pt x="195" y="31"/>
                      <a:pt x="398" y="31"/>
                    </a:cubicBezTo>
                    <a:cubicBezTo>
                      <a:pt x="601" y="31"/>
                      <a:pt x="765" y="195"/>
                      <a:pt x="765" y="398"/>
                    </a:cubicBezTo>
                    <a:cubicBezTo>
                      <a:pt x="765" y="601"/>
                      <a:pt x="601" y="765"/>
                      <a:pt x="398" y="765"/>
                    </a:cubicBezTo>
                    <a:moveTo>
                      <a:pt x="398" y="0"/>
                    </a:moveTo>
                    <a:cubicBezTo>
                      <a:pt x="178" y="0"/>
                      <a:pt x="0" y="178"/>
                      <a:pt x="0" y="398"/>
                    </a:cubicBezTo>
                    <a:cubicBezTo>
                      <a:pt x="0" y="618"/>
                      <a:pt x="178" y="796"/>
                      <a:pt x="398" y="796"/>
                    </a:cubicBezTo>
                    <a:cubicBezTo>
                      <a:pt x="618" y="796"/>
                      <a:pt x="796" y="618"/>
                      <a:pt x="796" y="398"/>
                    </a:cubicBezTo>
                    <a:cubicBezTo>
                      <a:pt x="796" y="178"/>
                      <a:pt x="618" y="0"/>
                      <a:pt x="39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id-ID" dirty="0"/>
              </a:p>
            </p:txBody>
          </p:sp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4996330" y="4067088"/>
                <a:ext cx="2199341" cy="2197960"/>
              </a:xfrm>
              <a:custGeom>
                <a:avLst/>
                <a:gdLst>
                  <a:gd name="T0" fmla="*/ 336 w 672"/>
                  <a:gd name="T1" fmla="*/ 639 h 672"/>
                  <a:gd name="T2" fmla="*/ 33 w 672"/>
                  <a:gd name="T3" fmla="*/ 336 h 672"/>
                  <a:gd name="T4" fmla="*/ 336 w 672"/>
                  <a:gd name="T5" fmla="*/ 32 h 672"/>
                  <a:gd name="T6" fmla="*/ 640 w 672"/>
                  <a:gd name="T7" fmla="*/ 336 h 672"/>
                  <a:gd name="T8" fmla="*/ 336 w 672"/>
                  <a:gd name="T9" fmla="*/ 639 h 672"/>
                  <a:gd name="T10" fmla="*/ 336 w 672"/>
                  <a:gd name="T11" fmla="*/ 0 h 672"/>
                  <a:gd name="T12" fmla="*/ 0 w 672"/>
                  <a:gd name="T13" fmla="*/ 336 h 672"/>
                  <a:gd name="T14" fmla="*/ 336 w 672"/>
                  <a:gd name="T15" fmla="*/ 672 h 672"/>
                  <a:gd name="T16" fmla="*/ 672 w 672"/>
                  <a:gd name="T17" fmla="*/ 336 h 672"/>
                  <a:gd name="T18" fmla="*/ 336 w 672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2" h="672">
                    <a:moveTo>
                      <a:pt x="336" y="639"/>
                    </a:moveTo>
                    <a:cubicBezTo>
                      <a:pt x="168" y="639"/>
                      <a:pt x="33" y="503"/>
                      <a:pt x="33" y="336"/>
                    </a:cubicBezTo>
                    <a:cubicBezTo>
                      <a:pt x="33" y="168"/>
                      <a:pt x="168" y="32"/>
                      <a:pt x="336" y="32"/>
                    </a:cubicBezTo>
                    <a:cubicBezTo>
                      <a:pt x="504" y="32"/>
                      <a:pt x="640" y="168"/>
                      <a:pt x="640" y="336"/>
                    </a:cubicBezTo>
                    <a:cubicBezTo>
                      <a:pt x="640" y="503"/>
                      <a:pt x="504" y="639"/>
                      <a:pt x="336" y="639"/>
                    </a:cubicBezTo>
                    <a:moveTo>
                      <a:pt x="336" y="0"/>
                    </a:moveTo>
                    <a:cubicBezTo>
                      <a:pt x="151" y="0"/>
                      <a:pt x="0" y="150"/>
                      <a:pt x="0" y="336"/>
                    </a:cubicBezTo>
                    <a:cubicBezTo>
                      <a:pt x="0" y="521"/>
                      <a:pt x="151" y="672"/>
                      <a:pt x="336" y="672"/>
                    </a:cubicBezTo>
                    <a:cubicBezTo>
                      <a:pt x="521" y="672"/>
                      <a:pt x="672" y="521"/>
                      <a:pt x="672" y="336"/>
                    </a:cubicBezTo>
                    <a:cubicBezTo>
                      <a:pt x="672" y="150"/>
                      <a:pt x="521" y="0"/>
                      <a:pt x="33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38" name="Freeform 9"/>
              <p:cNvSpPr>
                <a:spLocks noEditPoints="1"/>
              </p:cNvSpPr>
              <p:nvPr/>
            </p:nvSpPr>
            <p:spPr bwMode="auto">
              <a:xfrm>
                <a:off x="5204936" y="4275694"/>
                <a:ext cx="1780748" cy="1780748"/>
              </a:xfrm>
              <a:custGeom>
                <a:avLst/>
                <a:gdLst>
                  <a:gd name="T0" fmla="*/ 272 w 544"/>
                  <a:gd name="T1" fmla="*/ 513 h 544"/>
                  <a:gd name="T2" fmla="*/ 31 w 544"/>
                  <a:gd name="T3" fmla="*/ 272 h 544"/>
                  <a:gd name="T4" fmla="*/ 272 w 544"/>
                  <a:gd name="T5" fmla="*/ 31 h 544"/>
                  <a:gd name="T6" fmla="*/ 513 w 544"/>
                  <a:gd name="T7" fmla="*/ 272 h 544"/>
                  <a:gd name="T8" fmla="*/ 272 w 544"/>
                  <a:gd name="T9" fmla="*/ 513 h 544"/>
                  <a:gd name="T10" fmla="*/ 272 w 544"/>
                  <a:gd name="T11" fmla="*/ 0 h 544"/>
                  <a:gd name="T12" fmla="*/ 0 w 544"/>
                  <a:gd name="T13" fmla="*/ 272 h 544"/>
                  <a:gd name="T14" fmla="*/ 272 w 544"/>
                  <a:gd name="T15" fmla="*/ 544 h 544"/>
                  <a:gd name="T16" fmla="*/ 544 w 544"/>
                  <a:gd name="T17" fmla="*/ 272 h 544"/>
                  <a:gd name="T18" fmla="*/ 272 w 544"/>
                  <a:gd name="T1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544">
                    <a:moveTo>
                      <a:pt x="272" y="513"/>
                    </a:moveTo>
                    <a:cubicBezTo>
                      <a:pt x="139" y="513"/>
                      <a:pt x="31" y="405"/>
                      <a:pt x="31" y="272"/>
                    </a:cubicBezTo>
                    <a:cubicBezTo>
                      <a:pt x="31" y="139"/>
                      <a:pt x="139" y="31"/>
                      <a:pt x="272" y="31"/>
                    </a:cubicBezTo>
                    <a:cubicBezTo>
                      <a:pt x="405" y="31"/>
                      <a:pt x="513" y="139"/>
                      <a:pt x="513" y="272"/>
                    </a:cubicBezTo>
                    <a:cubicBezTo>
                      <a:pt x="513" y="405"/>
                      <a:pt x="405" y="513"/>
                      <a:pt x="272" y="513"/>
                    </a:cubicBezTo>
                    <a:moveTo>
                      <a:pt x="272" y="0"/>
                    </a:moveTo>
                    <a:cubicBezTo>
                      <a:pt x="122" y="0"/>
                      <a:pt x="0" y="121"/>
                      <a:pt x="0" y="272"/>
                    </a:cubicBezTo>
                    <a:cubicBezTo>
                      <a:pt x="0" y="422"/>
                      <a:pt x="122" y="544"/>
                      <a:pt x="272" y="544"/>
                    </a:cubicBezTo>
                    <a:cubicBezTo>
                      <a:pt x="422" y="544"/>
                      <a:pt x="544" y="422"/>
                      <a:pt x="544" y="272"/>
                    </a:cubicBezTo>
                    <a:cubicBezTo>
                      <a:pt x="544" y="121"/>
                      <a:pt x="42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id-ID"/>
              </a:p>
            </p:txBody>
          </p:sp>
        </p:grpSp>
        <p:sp>
          <p:nvSpPr>
            <p:cNvPr id="45" name="Freeform 20"/>
            <p:cNvSpPr/>
            <p:nvPr/>
          </p:nvSpPr>
          <p:spPr bwMode="auto">
            <a:xfrm>
              <a:off x="5961035" y="6170557"/>
              <a:ext cx="20642" cy="41278"/>
            </a:xfrm>
            <a:custGeom>
              <a:avLst/>
              <a:gdLst>
                <a:gd name="T0" fmla="*/ 0 w 6"/>
                <a:gd name="T1" fmla="*/ 0 h 13"/>
                <a:gd name="T2" fmla="*/ 6 w 6"/>
                <a:gd name="T3" fmla="*/ 13 h 13"/>
                <a:gd name="T4" fmla="*/ 0 w 6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cubicBezTo>
                    <a:pt x="2" y="4"/>
                    <a:pt x="4" y="8"/>
                    <a:pt x="6" y="13"/>
                  </a:cubicBezTo>
                  <a:cubicBezTo>
                    <a:pt x="4" y="8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id-ID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6007082" y="6272166"/>
              <a:ext cx="1587" cy="31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id-ID"/>
            </a:p>
          </p:txBody>
        </p:sp>
      </p:grpSp>
      <p:sp>
        <p:nvSpPr>
          <p:cNvPr id="23557" name="矩形 136"/>
          <p:cNvSpPr/>
          <p:nvPr/>
        </p:nvSpPr>
        <p:spPr>
          <a:xfrm>
            <a:off x="4000500" y="2922588"/>
            <a:ext cx="5445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矩形 137"/>
          <p:cNvSpPr/>
          <p:nvPr/>
        </p:nvSpPr>
        <p:spPr>
          <a:xfrm>
            <a:off x="4024313" y="4219575"/>
            <a:ext cx="54451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矩形 138"/>
          <p:cNvSpPr/>
          <p:nvPr/>
        </p:nvSpPr>
        <p:spPr>
          <a:xfrm>
            <a:off x="7885113" y="2886075"/>
            <a:ext cx="5429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矩形 139"/>
          <p:cNvSpPr/>
          <p:nvPr/>
        </p:nvSpPr>
        <p:spPr>
          <a:xfrm>
            <a:off x="7883525" y="4217988"/>
            <a:ext cx="5445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61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788" y="274638"/>
            <a:ext cx="1512887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矩形 23"/>
          <p:cNvSpPr/>
          <p:nvPr/>
        </p:nvSpPr>
        <p:spPr>
          <a:xfrm>
            <a:off x="314325" y="403225"/>
            <a:ext cx="2795588" cy="504825"/>
          </a:xfrm>
          <a:prstGeom prst="rect">
            <a:avLst/>
          </a:prstGeom>
          <a:noFill/>
          <a:ln w="9525">
            <a:noFill/>
          </a:ln>
        </p:spPr>
        <p:txBody>
          <a:bodyPr lIns="91452" tIns="36005" rIns="91452" bIns="36005" anchor="ctr">
            <a:spAutoFit/>
          </a:bodyPr>
          <a:lstStyle/>
          <a:p>
            <a:pPr defTabSz="913130"/>
            <a:r>
              <a:rPr lang="zh-CN" altLang="en-US" sz="2800" b="1" dirty="0">
                <a:solidFill>
                  <a:srgbClr val="0198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交易模式</a:t>
            </a:r>
          </a:p>
        </p:txBody>
      </p:sp>
      <p:sp>
        <p:nvSpPr>
          <p:cNvPr id="23565" name="矩形 134"/>
          <p:cNvSpPr/>
          <p:nvPr/>
        </p:nvSpPr>
        <p:spPr>
          <a:xfrm>
            <a:off x="5586413" y="3446463"/>
            <a:ext cx="13620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 式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66" name="组合 71"/>
          <p:cNvGrpSpPr/>
          <p:nvPr/>
        </p:nvGrpSpPr>
        <p:grpSpPr>
          <a:xfrm>
            <a:off x="633413" y="1833563"/>
            <a:ext cx="2962275" cy="841375"/>
            <a:chOff x="1414686" y="1817209"/>
            <a:chExt cx="2962555" cy="841092"/>
          </a:xfrm>
        </p:grpSpPr>
        <p:sp>
          <p:nvSpPr>
            <p:cNvPr id="73" name="圆角矩形 8"/>
            <p:cNvSpPr/>
            <p:nvPr/>
          </p:nvSpPr>
          <p:spPr>
            <a:xfrm>
              <a:off x="1416273" y="1971144"/>
              <a:ext cx="2560880" cy="687157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圆角矩形 63"/>
            <p:cNvSpPr/>
            <p:nvPr/>
          </p:nvSpPr>
          <p:spPr>
            <a:xfrm>
              <a:off x="1414686" y="1817209"/>
              <a:ext cx="2962555" cy="779200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圆角矩形 64"/>
            <p:cNvSpPr/>
            <p:nvPr/>
          </p:nvSpPr>
          <p:spPr>
            <a:xfrm>
              <a:off x="1503730" y="1901943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rgbClr val="36AAE5"/>
            </a:solidFill>
            <a:ln w="19050">
              <a:noFill/>
            </a:ln>
            <a:effectLst>
              <a:innerShdw blurRad="88900">
                <a:srgbClr val="D2800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70" name="文本框 268"/>
            <p:cNvSpPr txBox="1"/>
            <p:nvPr/>
          </p:nvSpPr>
          <p:spPr>
            <a:xfrm>
              <a:off x="1689592" y="2011626"/>
              <a:ext cx="2346687" cy="4617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同品牌不同渠道</a:t>
              </a:r>
            </a:p>
          </p:txBody>
        </p:sp>
      </p:grpSp>
      <p:grpSp>
        <p:nvGrpSpPr>
          <p:cNvPr id="23571" name="组合 79"/>
          <p:cNvGrpSpPr/>
          <p:nvPr/>
        </p:nvGrpSpPr>
        <p:grpSpPr>
          <a:xfrm>
            <a:off x="633413" y="3306763"/>
            <a:ext cx="2962275" cy="841375"/>
            <a:chOff x="1414686" y="3290814"/>
            <a:chExt cx="2962554" cy="841093"/>
          </a:xfrm>
        </p:grpSpPr>
        <p:sp>
          <p:nvSpPr>
            <p:cNvPr id="81" name="圆角矩形 8"/>
            <p:cNvSpPr/>
            <p:nvPr/>
          </p:nvSpPr>
          <p:spPr>
            <a:xfrm>
              <a:off x="1416273" y="3444749"/>
              <a:ext cx="2560879" cy="687158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圆角矩形 68"/>
            <p:cNvSpPr/>
            <p:nvPr/>
          </p:nvSpPr>
          <p:spPr>
            <a:xfrm>
              <a:off x="1414686" y="3290814"/>
              <a:ext cx="2962554" cy="779201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圆角矩形 69"/>
            <p:cNvSpPr/>
            <p:nvPr/>
          </p:nvSpPr>
          <p:spPr>
            <a:xfrm>
              <a:off x="1503730" y="3375549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rgbClr val="E41F15"/>
            </a:solidFill>
            <a:ln w="22225">
              <a:noFill/>
            </a:ln>
            <a:effectLst>
              <a:innerShdw blurRad="88900">
                <a:srgbClr val="016A7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75" name="文本框 269"/>
            <p:cNvSpPr txBox="1"/>
            <p:nvPr/>
          </p:nvSpPr>
          <p:spPr>
            <a:xfrm>
              <a:off x="1864186" y="3490887"/>
              <a:ext cx="1884768" cy="4617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国产化替代</a:t>
              </a:r>
            </a:p>
          </p:txBody>
        </p:sp>
      </p:grpSp>
      <p:grpSp>
        <p:nvGrpSpPr>
          <p:cNvPr id="23576" name="组合 84"/>
          <p:cNvGrpSpPr/>
          <p:nvPr/>
        </p:nvGrpSpPr>
        <p:grpSpPr>
          <a:xfrm>
            <a:off x="633413" y="4359275"/>
            <a:ext cx="3470275" cy="1246188"/>
            <a:chOff x="1414686" y="4343318"/>
            <a:chExt cx="3470802" cy="1246716"/>
          </a:xfrm>
        </p:grpSpPr>
        <p:sp>
          <p:nvSpPr>
            <p:cNvPr id="86" name="圆角矩形 8"/>
            <p:cNvSpPr/>
            <p:nvPr/>
          </p:nvSpPr>
          <p:spPr>
            <a:xfrm>
              <a:off x="1416273" y="4903943"/>
              <a:ext cx="2561027" cy="686091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圆角矩形 73"/>
            <p:cNvSpPr/>
            <p:nvPr/>
          </p:nvSpPr>
          <p:spPr>
            <a:xfrm>
              <a:off x="1414686" y="4748303"/>
              <a:ext cx="2962725" cy="779792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圆角矩形 74"/>
            <p:cNvSpPr/>
            <p:nvPr/>
          </p:nvSpPr>
          <p:spPr>
            <a:xfrm>
              <a:off x="1503730" y="4833676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rgbClr val="00B050"/>
            </a:solidFill>
            <a:ln w="22225">
              <a:noFill/>
            </a:ln>
            <a:effectLst>
              <a:innerShdw blurRad="114300">
                <a:srgbClr val="BF2F3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73572" y="4343318"/>
              <a:ext cx="911916" cy="697939"/>
            </a:xfrm>
            <a:prstGeom prst="ellipse">
              <a:avLst/>
            </a:prstGeom>
            <a:gradFill flip="none" rotWithShape="1">
              <a:gsLst>
                <a:gs pos="32000">
                  <a:srgbClr val="FFFFFF">
                    <a:alpha val="17000"/>
                  </a:srgbClr>
                </a:gs>
                <a:gs pos="6000">
                  <a:schemeClr val="bg1">
                    <a:alpha val="70000"/>
                  </a:schemeClr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81" name="文本框 270"/>
            <p:cNvSpPr txBox="1"/>
            <p:nvPr/>
          </p:nvSpPr>
          <p:spPr>
            <a:xfrm>
              <a:off x="1661517" y="4949679"/>
              <a:ext cx="2340055" cy="4617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同类型品牌开发</a:t>
              </a:r>
            </a:p>
          </p:txBody>
        </p:sp>
      </p:grpSp>
      <p:sp>
        <p:nvSpPr>
          <p:cNvPr id="91" name="椭圆 90"/>
          <p:cNvSpPr/>
          <p:nvPr/>
        </p:nvSpPr>
        <p:spPr>
          <a:xfrm>
            <a:off x="3280155" y="2901063"/>
            <a:ext cx="912035" cy="697777"/>
          </a:xfrm>
          <a:prstGeom prst="ellipse">
            <a:avLst/>
          </a:prstGeom>
          <a:gradFill flip="none" rotWithShape="1">
            <a:gsLst>
              <a:gs pos="32000">
                <a:srgbClr val="FFFFFF">
                  <a:alpha val="17000"/>
                </a:srgbClr>
              </a:gs>
              <a:gs pos="6000">
                <a:schemeClr val="bg1">
                  <a:alpha val="70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583" name="组合 112"/>
          <p:cNvGrpSpPr/>
          <p:nvPr/>
        </p:nvGrpSpPr>
        <p:grpSpPr>
          <a:xfrm>
            <a:off x="8988425" y="1833563"/>
            <a:ext cx="2963863" cy="841375"/>
            <a:chOff x="1414686" y="1817209"/>
            <a:chExt cx="2962555" cy="841092"/>
          </a:xfrm>
        </p:grpSpPr>
        <p:sp>
          <p:nvSpPr>
            <p:cNvPr id="114" name="圆角矩形 8"/>
            <p:cNvSpPr/>
            <p:nvPr/>
          </p:nvSpPr>
          <p:spPr>
            <a:xfrm>
              <a:off x="1416273" y="1971144"/>
              <a:ext cx="2561094" cy="687157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圆角矩形 63"/>
            <p:cNvSpPr/>
            <p:nvPr/>
          </p:nvSpPr>
          <p:spPr>
            <a:xfrm>
              <a:off x="1414686" y="1817209"/>
              <a:ext cx="2962555" cy="779200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圆角矩形 64"/>
            <p:cNvSpPr/>
            <p:nvPr/>
          </p:nvSpPr>
          <p:spPr>
            <a:xfrm>
              <a:off x="1503730" y="1901943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rgbClr val="36AAE5"/>
            </a:solidFill>
            <a:ln w="19050">
              <a:noFill/>
            </a:ln>
            <a:effectLst>
              <a:innerShdw blurRad="88900">
                <a:srgbClr val="D2800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87" name="文本框 268"/>
            <p:cNvSpPr txBox="1"/>
            <p:nvPr/>
          </p:nvSpPr>
          <p:spPr>
            <a:xfrm>
              <a:off x="1689592" y="2011626"/>
              <a:ext cx="2346687" cy="4617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竞价交易</a:t>
              </a:r>
            </a:p>
          </p:txBody>
        </p:sp>
      </p:grpSp>
      <p:grpSp>
        <p:nvGrpSpPr>
          <p:cNvPr id="23588" name="组合 117"/>
          <p:cNvGrpSpPr/>
          <p:nvPr/>
        </p:nvGrpSpPr>
        <p:grpSpPr>
          <a:xfrm>
            <a:off x="8988425" y="3306763"/>
            <a:ext cx="2963863" cy="841375"/>
            <a:chOff x="1414686" y="3290814"/>
            <a:chExt cx="2962554" cy="841093"/>
          </a:xfrm>
        </p:grpSpPr>
        <p:sp>
          <p:nvSpPr>
            <p:cNvPr id="119" name="圆角矩形 8"/>
            <p:cNvSpPr/>
            <p:nvPr/>
          </p:nvSpPr>
          <p:spPr>
            <a:xfrm>
              <a:off x="1416273" y="3444749"/>
              <a:ext cx="2561093" cy="687158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圆角矩形 68"/>
            <p:cNvSpPr/>
            <p:nvPr/>
          </p:nvSpPr>
          <p:spPr>
            <a:xfrm>
              <a:off x="1414686" y="3290814"/>
              <a:ext cx="2962554" cy="779201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圆角矩形 69"/>
            <p:cNvSpPr/>
            <p:nvPr/>
          </p:nvSpPr>
          <p:spPr>
            <a:xfrm>
              <a:off x="1503730" y="3375549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rgbClr val="E41F15"/>
            </a:solidFill>
            <a:ln w="22225">
              <a:noFill/>
            </a:ln>
            <a:effectLst>
              <a:innerShdw blurRad="88900">
                <a:srgbClr val="016A7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92" name="文本框 269"/>
            <p:cNvSpPr txBox="1"/>
            <p:nvPr/>
          </p:nvSpPr>
          <p:spPr>
            <a:xfrm>
              <a:off x="1864186" y="3490887"/>
              <a:ext cx="1884768" cy="4617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撮合交易</a:t>
              </a:r>
            </a:p>
          </p:txBody>
        </p:sp>
      </p:grpSp>
      <p:grpSp>
        <p:nvGrpSpPr>
          <p:cNvPr id="23593" name="组合 122"/>
          <p:cNvGrpSpPr/>
          <p:nvPr/>
        </p:nvGrpSpPr>
        <p:grpSpPr>
          <a:xfrm>
            <a:off x="8988425" y="4359275"/>
            <a:ext cx="3471863" cy="1246188"/>
            <a:chOff x="1414686" y="4343318"/>
            <a:chExt cx="3470802" cy="1246716"/>
          </a:xfrm>
        </p:grpSpPr>
        <p:sp>
          <p:nvSpPr>
            <p:cNvPr id="124" name="圆角矩形 8"/>
            <p:cNvSpPr/>
            <p:nvPr/>
          </p:nvSpPr>
          <p:spPr>
            <a:xfrm>
              <a:off x="1416274" y="4903943"/>
              <a:ext cx="2561442" cy="686091"/>
            </a:xfrm>
            <a:custGeom>
              <a:avLst/>
              <a:gdLst>
                <a:gd name="connsiteX0" fmla="*/ 0 w 4267033"/>
                <a:gd name="connsiteY0" fmla="*/ 578410 h 1588167"/>
                <a:gd name="connsiteX1" fmla="*/ 578410 w 4267033"/>
                <a:gd name="connsiteY1" fmla="*/ 0 h 1588167"/>
                <a:gd name="connsiteX2" fmla="*/ 3688623 w 4267033"/>
                <a:gd name="connsiteY2" fmla="*/ 0 h 1588167"/>
                <a:gd name="connsiteX3" fmla="*/ 4267033 w 4267033"/>
                <a:gd name="connsiteY3" fmla="*/ 578410 h 1588167"/>
                <a:gd name="connsiteX4" fmla="*/ 4267033 w 4267033"/>
                <a:gd name="connsiteY4" fmla="*/ 1009757 h 1588167"/>
                <a:gd name="connsiteX5" fmla="*/ 3688623 w 4267033"/>
                <a:gd name="connsiteY5" fmla="*/ 1588167 h 1588167"/>
                <a:gd name="connsiteX6" fmla="*/ 578410 w 4267033"/>
                <a:gd name="connsiteY6" fmla="*/ 1588167 h 1588167"/>
                <a:gd name="connsiteX7" fmla="*/ 0 w 4267033"/>
                <a:gd name="connsiteY7" fmla="*/ 1009757 h 1588167"/>
                <a:gd name="connsiteX8" fmla="*/ 0 w 4267033"/>
                <a:gd name="connsiteY8" fmla="*/ 578410 h 1588167"/>
                <a:gd name="connsiteX0-1" fmla="*/ 0 w 4267033"/>
                <a:gd name="connsiteY0-2" fmla="*/ 578410 h 1588167"/>
                <a:gd name="connsiteX1-3" fmla="*/ 578410 w 4267033"/>
                <a:gd name="connsiteY1-4" fmla="*/ 0 h 1588167"/>
                <a:gd name="connsiteX2-5" fmla="*/ 4267033 w 4267033"/>
                <a:gd name="connsiteY2-6" fmla="*/ 578410 h 1588167"/>
                <a:gd name="connsiteX3-7" fmla="*/ 4267033 w 4267033"/>
                <a:gd name="connsiteY3-8" fmla="*/ 1009757 h 1588167"/>
                <a:gd name="connsiteX4-9" fmla="*/ 3688623 w 4267033"/>
                <a:gd name="connsiteY4-10" fmla="*/ 1588167 h 1588167"/>
                <a:gd name="connsiteX5-11" fmla="*/ 578410 w 4267033"/>
                <a:gd name="connsiteY5-12" fmla="*/ 1588167 h 1588167"/>
                <a:gd name="connsiteX6-13" fmla="*/ 0 w 4267033"/>
                <a:gd name="connsiteY6-14" fmla="*/ 1009757 h 1588167"/>
                <a:gd name="connsiteX7-15" fmla="*/ 0 w 4267033"/>
                <a:gd name="connsiteY7-16" fmla="*/ 578410 h 1588167"/>
                <a:gd name="connsiteX0-17" fmla="*/ 0 w 4267033"/>
                <a:gd name="connsiteY0-18" fmla="*/ 578410 h 1588167"/>
                <a:gd name="connsiteX1-19" fmla="*/ 578410 w 4267033"/>
                <a:gd name="connsiteY1-20" fmla="*/ 0 h 1588167"/>
                <a:gd name="connsiteX2-21" fmla="*/ 4267033 w 4267033"/>
                <a:gd name="connsiteY2-22" fmla="*/ 1009757 h 1588167"/>
                <a:gd name="connsiteX3-23" fmla="*/ 3688623 w 4267033"/>
                <a:gd name="connsiteY3-24" fmla="*/ 1588167 h 1588167"/>
                <a:gd name="connsiteX4-25" fmla="*/ 578410 w 4267033"/>
                <a:gd name="connsiteY4-26" fmla="*/ 1588167 h 1588167"/>
                <a:gd name="connsiteX5-27" fmla="*/ 0 w 4267033"/>
                <a:gd name="connsiteY5-28" fmla="*/ 1009757 h 1588167"/>
                <a:gd name="connsiteX6-29" fmla="*/ 0 w 4267033"/>
                <a:gd name="connsiteY6-30" fmla="*/ 578410 h 1588167"/>
                <a:gd name="connsiteX0-31" fmla="*/ 0 w 3688623"/>
                <a:gd name="connsiteY0-32" fmla="*/ 578410 h 1588167"/>
                <a:gd name="connsiteX1-33" fmla="*/ 578410 w 3688623"/>
                <a:gd name="connsiteY1-34" fmla="*/ 0 h 1588167"/>
                <a:gd name="connsiteX2-35" fmla="*/ 3688623 w 3688623"/>
                <a:gd name="connsiteY2-36" fmla="*/ 1588167 h 1588167"/>
                <a:gd name="connsiteX3-37" fmla="*/ 578410 w 3688623"/>
                <a:gd name="connsiteY3-38" fmla="*/ 1588167 h 1588167"/>
                <a:gd name="connsiteX4-39" fmla="*/ 0 w 3688623"/>
                <a:gd name="connsiteY4-40" fmla="*/ 1009757 h 1588167"/>
                <a:gd name="connsiteX5-41" fmla="*/ 0 w 3688623"/>
                <a:gd name="connsiteY5-42" fmla="*/ 578410 h 1588167"/>
                <a:gd name="connsiteX0-43" fmla="*/ 0 w 3688623"/>
                <a:gd name="connsiteY0-44" fmla="*/ 660887 h 1670644"/>
                <a:gd name="connsiteX1-45" fmla="*/ 140088 w 3688623"/>
                <a:gd name="connsiteY1-46" fmla="*/ 271237 h 1670644"/>
                <a:gd name="connsiteX2-47" fmla="*/ 578410 w 3688623"/>
                <a:gd name="connsiteY2-48" fmla="*/ 82477 h 1670644"/>
                <a:gd name="connsiteX3-49" fmla="*/ 3688623 w 3688623"/>
                <a:gd name="connsiteY3-50" fmla="*/ 1670644 h 1670644"/>
                <a:gd name="connsiteX4-51" fmla="*/ 578410 w 3688623"/>
                <a:gd name="connsiteY4-52" fmla="*/ 1670644 h 1670644"/>
                <a:gd name="connsiteX5-53" fmla="*/ 0 w 3688623"/>
                <a:gd name="connsiteY5-54" fmla="*/ 1092234 h 1670644"/>
                <a:gd name="connsiteX6-55" fmla="*/ 0 w 3688623"/>
                <a:gd name="connsiteY6-56" fmla="*/ 660887 h 1670644"/>
                <a:gd name="connsiteX0-57" fmla="*/ 0 w 3688623"/>
                <a:gd name="connsiteY0-58" fmla="*/ 646577 h 1656334"/>
                <a:gd name="connsiteX1-59" fmla="*/ 140088 w 3688623"/>
                <a:gd name="connsiteY1-60" fmla="*/ 256927 h 1656334"/>
                <a:gd name="connsiteX2-61" fmla="*/ 578410 w 3688623"/>
                <a:gd name="connsiteY2-62" fmla="*/ 68167 h 1656334"/>
                <a:gd name="connsiteX3-63" fmla="*/ 3688623 w 3688623"/>
                <a:gd name="connsiteY3-64" fmla="*/ 1656334 h 1656334"/>
                <a:gd name="connsiteX4-65" fmla="*/ 578410 w 3688623"/>
                <a:gd name="connsiteY4-66" fmla="*/ 1656334 h 1656334"/>
                <a:gd name="connsiteX5-67" fmla="*/ 0 w 3688623"/>
                <a:gd name="connsiteY5-68" fmla="*/ 1077924 h 1656334"/>
                <a:gd name="connsiteX6-69" fmla="*/ 0 w 3688623"/>
                <a:gd name="connsiteY6-70" fmla="*/ 646577 h 1656334"/>
                <a:gd name="connsiteX0-71" fmla="*/ 0 w 3688623"/>
                <a:gd name="connsiteY0-72" fmla="*/ 389650 h 1399407"/>
                <a:gd name="connsiteX1-73" fmla="*/ 140088 w 3688623"/>
                <a:gd name="connsiteY1-74" fmla="*/ 0 h 1399407"/>
                <a:gd name="connsiteX2-75" fmla="*/ 3688623 w 3688623"/>
                <a:gd name="connsiteY2-76" fmla="*/ 1399407 h 1399407"/>
                <a:gd name="connsiteX3-77" fmla="*/ 578410 w 3688623"/>
                <a:gd name="connsiteY3-78" fmla="*/ 1399407 h 1399407"/>
                <a:gd name="connsiteX4-79" fmla="*/ 0 w 3688623"/>
                <a:gd name="connsiteY4-80" fmla="*/ 820997 h 1399407"/>
                <a:gd name="connsiteX5-81" fmla="*/ 0 w 3688623"/>
                <a:gd name="connsiteY5-82" fmla="*/ 389650 h 1399407"/>
                <a:gd name="connsiteX0-83" fmla="*/ 0 w 3688623"/>
                <a:gd name="connsiteY0-84" fmla="*/ 389650 h 1399407"/>
                <a:gd name="connsiteX1-85" fmla="*/ 140088 w 3688623"/>
                <a:gd name="connsiteY1-86" fmla="*/ 0 h 1399407"/>
                <a:gd name="connsiteX2-87" fmla="*/ 3688623 w 3688623"/>
                <a:gd name="connsiteY2-88" fmla="*/ 1399407 h 1399407"/>
                <a:gd name="connsiteX3-89" fmla="*/ 578410 w 3688623"/>
                <a:gd name="connsiteY3-90" fmla="*/ 1399407 h 1399407"/>
                <a:gd name="connsiteX4-91" fmla="*/ 0 w 3688623"/>
                <a:gd name="connsiteY4-92" fmla="*/ 820997 h 1399407"/>
                <a:gd name="connsiteX5-93" fmla="*/ 0 w 3688623"/>
                <a:gd name="connsiteY5-94" fmla="*/ 389650 h 1399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8623" h="1399407">
                  <a:moveTo>
                    <a:pt x="0" y="389650"/>
                  </a:moveTo>
                  <a:cubicBezTo>
                    <a:pt x="23348" y="252817"/>
                    <a:pt x="43686" y="96402"/>
                    <a:pt x="140088" y="0"/>
                  </a:cubicBezTo>
                  <a:cubicBezTo>
                    <a:pt x="841944" y="255379"/>
                    <a:pt x="3615569" y="1166173"/>
                    <a:pt x="3688623" y="1399407"/>
                  </a:cubicBezTo>
                  <a:lnTo>
                    <a:pt x="578410" y="1399407"/>
                  </a:lnTo>
                  <a:cubicBezTo>
                    <a:pt x="258963" y="1399407"/>
                    <a:pt x="0" y="1140444"/>
                    <a:pt x="0" y="820997"/>
                  </a:cubicBezTo>
                  <a:lnTo>
                    <a:pt x="0" y="389650"/>
                  </a:lnTo>
                  <a:close/>
                </a:path>
              </a:pathLst>
            </a:custGeom>
            <a:solidFill>
              <a:srgbClr val="FDFCFE"/>
            </a:solidFill>
            <a:ln>
              <a:noFill/>
            </a:ln>
            <a:effectLst>
              <a:outerShdw blurRad="152400" dist="76200" dir="84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圆角矩形 73"/>
            <p:cNvSpPr/>
            <p:nvPr/>
          </p:nvSpPr>
          <p:spPr>
            <a:xfrm>
              <a:off x="1414686" y="4748303"/>
              <a:ext cx="2962957" cy="779792"/>
            </a:xfrm>
            <a:prstGeom prst="roundRect">
              <a:avLst>
                <a:gd name="adj" fmla="val 36420"/>
              </a:avLst>
            </a:prstGeom>
            <a:solidFill>
              <a:srgbClr val="FDFC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圆角矩形 74"/>
            <p:cNvSpPr/>
            <p:nvPr/>
          </p:nvSpPr>
          <p:spPr>
            <a:xfrm>
              <a:off x="1503730" y="4833676"/>
              <a:ext cx="2784465" cy="673333"/>
            </a:xfrm>
            <a:prstGeom prst="roundRect">
              <a:avLst>
                <a:gd name="adj" fmla="val 36420"/>
              </a:avLst>
            </a:prstGeom>
            <a:solidFill>
              <a:srgbClr val="00B050"/>
            </a:solidFill>
            <a:ln w="22225">
              <a:noFill/>
            </a:ln>
            <a:effectLst>
              <a:innerShdw blurRad="114300">
                <a:srgbClr val="BF2F3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73572" y="4343318"/>
              <a:ext cx="911916" cy="697939"/>
            </a:xfrm>
            <a:prstGeom prst="ellipse">
              <a:avLst/>
            </a:prstGeom>
            <a:gradFill flip="none" rotWithShape="1">
              <a:gsLst>
                <a:gs pos="32000">
                  <a:srgbClr val="FFFFFF">
                    <a:alpha val="17000"/>
                  </a:srgbClr>
                </a:gs>
                <a:gs pos="6000">
                  <a:schemeClr val="bg1">
                    <a:alpha val="70000"/>
                  </a:schemeClr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98" name="文本框 270"/>
            <p:cNvSpPr txBox="1"/>
            <p:nvPr/>
          </p:nvSpPr>
          <p:spPr>
            <a:xfrm>
              <a:off x="1661517" y="4949679"/>
              <a:ext cx="2340055" cy="4617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自营交易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92D050"/>
      </a:accent2>
      <a:accent3>
        <a:srgbClr val="0563C1"/>
      </a:accent3>
      <a:accent4>
        <a:srgbClr val="7F7F7F"/>
      </a:accent4>
      <a:accent5>
        <a:srgbClr val="FFC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4pscsc1l">
      <a:majorFont>
        <a:latin typeface="Arial"/>
        <a:ea typeface="方正兰亭黑简体"/>
        <a:cs typeface=""/>
      </a:majorFont>
      <a:minorFont>
        <a:latin typeface="Arial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F5F5F5"/>
            </a:gs>
            <a:gs pos="100000">
              <a:schemeClr val="bg1">
                <a:lumMod val="85000"/>
              </a:schemeClr>
            </a:gs>
          </a:gsLst>
          <a:lin ang="2700000" scaled="1"/>
        </a:gradFill>
        <a:ln w="22225"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35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784</Words>
  <Application>Microsoft Office PowerPoint</Application>
  <PresentationFormat>宽屏</PresentationFormat>
  <Paragraphs>112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Times New Roman</vt:lpstr>
      <vt:lpstr>方正兰亭黑简体</vt:lpstr>
      <vt:lpstr>宋体</vt:lpstr>
      <vt:lpstr>Wingdings</vt:lpstr>
      <vt:lpstr>Calibri</vt:lpstr>
      <vt:lpstr>微软雅黑</vt:lpstr>
      <vt:lpstr>HelveticaNeueLT Pro 67 MdCn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冷水江市国家税务局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众车联</dc:title>
  <dc:creator>小安</dc:creator>
  <cp:lastModifiedBy>F980001709_</cp:lastModifiedBy>
  <cp:revision>1234</cp:revision>
  <cp:lastPrinted>2020-11-13T06:13:55Z</cp:lastPrinted>
  <dcterms:created xsi:type="dcterms:W3CDTF">2017-08-02T12:34:00Z</dcterms:created>
  <dcterms:modified xsi:type="dcterms:W3CDTF">2020-11-17T01:48:30Z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