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3"/>
    <p:sldMasterId id="2147483657" r:id="rId4"/>
    <p:sldMasterId id="2147483659" r:id="rId5"/>
  </p:sldMasterIdLst>
  <p:notesMasterIdLst>
    <p:notesMasterId r:id="rId7"/>
  </p:notesMasterIdLst>
  <p:handoutMasterIdLst>
    <p:handoutMasterId r:id="rId17"/>
  </p:handoutMasterIdLst>
  <p:sldIdLst>
    <p:sldId id="711" r:id="rId6"/>
    <p:sldId id="378" r:id="rId8"/>
    <p:sldId id="382" r:id="rId9"/>
    <p:sldId id="621" r:id="rId10"/>
    <p:sldId id="686" r:id="rId11"/>
    <p:sldId id="690" r:id="rId12"/>
    <p:sldId id="691" r:id="rId13"/>
    <p:sldId id="692" r:id="rId14"/>
    <p:sldId id="306" r:id="rId15"/>
    <p:sldId id="286" r:id="rId16"/>
  </p:sldIdLst>
  <p:sldSz cx="12190095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一叶方舟" initials="一叶方舟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565"/>
    <a:srgbClr val="0070C0"/>
    <a:srgbClr val="4F81BD"/>
    <a:srgbClr val="C0504D"/>
    <a:srgbClr val="020BBE"/>
    <a:srgbClr val="FA2E33"/>
    <a:srgbClr val="FB7575"/>
    <a:srgbClr val="FECACB"/>
    <a:srgbClr val="E5050A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6305" autoAdjust="0"/>
  </p:normalViewPr>
  <p:slideViewPr>
    <p:cSldViewPr>
      <p:cViewPr varScale="1">
        <p:scale>
          <a:sx n="88" d="100"/>
          <a:sy n="88" d="100"/>
        </p:scale>
        <p:origin x="100" y="508"/>
      </p:cViewPr>
      <p:guideLst>
        <p:guide orient="horz" pos="4106"/>
        <p:guide pos="521"/>
        <p:guide pos="3917"/>
        <p:guide pos="7194"/>
      </p:guideLst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E4E3D5F0-3CBE-446F-91A3-916D4FA387C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3BD54EA-BEF7-4ED1-B5C2-9BE06F490B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北京众旅联数字文旅科技有限公司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D54EA-BEF7-4ED1-B5C2-9BE06F490B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BD54EA-BEF7-4ED1-B5C2-9BE06F490B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BD54EA-BEF7-4ED1-B5C2-9BE06F490B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BD54EA-BEF7-4ED1-B5C2-9BE06F490B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6" y="1031257"/>
            <a:ext cx="9911444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1897"/>
            <a:ext cx="391838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28" y="405663"/>
            <a:ext cx="1429038" cy="668485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334566" y="6551222"/>
            <a:ext cx="2844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93647EE6-9F24-4FB2-B498-85284F50553B}" type="datetime5">
              <a:rPr lang="zh-CN" altLang="en-US" smtClean="0"/>
            </a:fld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11414" y="6499105"/>
            <a:ext cx="2844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6E24C920-23A3-4416-AB8F-D33AD14DD17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944915"/>
            <a:ext cx="12190413" cy="3947887"/>
          </a:xfrm>
          <a:custGeom>
            <a:avLst/>
            <a:gdLst>
              <a:gd name="connsiteX0" fmla="*/ 0 w 12192000"/>
              <a:gd name="connsiteY0" fmla="*/ 0 h 3947887"/>
              <a:gd name="connsiteX1" fmla="*/ 12192000 w 12192000"/>
              <a:gd name="connsiteY1" fmla="*/ 0 h 3947887"/>
              <a:gd name="connsiteX2" fmla="*/ 12192000 w 12192000"/>
              <a:gd name="connsiteY2" fmla="*/ 3947887 h 3947887"/>
              <a:gd name="connsiteX3" fmla="*/ 0 w 12192000"/>
              <a:gd name="connsiteY3" fmla="*/ 3947887 h 39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47887">
                <a:moveTo>
                  <a:pt x="0" y="0"/>
                </a:moveTo>
                <a:lnTo>
                  <a:pt x="12192000" y="0"/>
                </a:lnTo>
                <a:lnTo>
                  <a:pt x="12192000" y="3947887"/>
                </a:lnTo>
                <a:lnTo>
                  <a:pt x="0" y="39478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00000"/>
                </a:solidFill>
                <a:latin typeface="思源黑体 Bold" panose="020B0800000000000000" charset="-122"/>
                <a:cs typeface="思源黑体 Bold" panose="020B0800000000000000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5208" y="1390868"/>
            <a:ext cx="3613587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A8F56B-6169-46CE-A0FB-BAB2458500C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578993" y="648144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未阿科技集团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21587" y="783590"/>
            <a:ext cx="1214215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1944914"/>
            <a:ext cx="12190413" cy="3947887"/>
          </a:xfrm>
          <a:custGeom>
            <a:avLst/>
            <a:gdLst>
              <a:gd name="connsiteX0" fmla="*/ 0 w 12192000"/>
              <a:gd name="connsiteY0" fmla="*/ 0 h 3947887"/>
              <a:gd name="connsiteX1" fmla="*/ 12192000 w 12192000"/>
              <a:gd name="connsiteY1" fmla="*/ 0 h 3947887"/>
              <a:gd name="connsiteX2" fmla="*/ 12192000 w 12192000"/>
              <a:gd name="connsiteY2" fmla="*/ 3947887 h 3947887"/>
              <a:gd name="connsiteX3" fmla="*/ 0 w 12192000"/>
              <a:gd name="connsiteY3" fmla="*/ 3947887 h 39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47887">
                <a:moveTo>
                  <a:pt x="0" y="0"/>
                </a:moveTo>
                <a:lnTo>
                  <a:pt x="12192000" y="0"/>
                </a:lnTo>
                <a:lnTo>
                  <a:pt x="12192000" y="3947887"/>
                </a:lnTo>
                <a:lnTo>
                  <a:pt x="0" y="39478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C00000"/>
                </a:solidFill>
                <a:latin typeface="思源黑体 Bold" panose="020B0800000000000000" charset="-122"/>
                <a:cs typeface="思源黑体 Bold" panose="020B0800000000000000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5207" y="1390868"/>
            <a:ext cx="3613587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6" y="1031257"/>
            <a:ext cx="9911444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1897"/>
            <a:ext cx="391838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28" y="405663"/>
            <a:ext cx="1429038" cy="668485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334566" y="6551222"/>
            <a:ext cx="2844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93647EE6-9F24-4FB2-B498-85284F50553B}" type="datetime5">
              <a:rPr lang="zh-CN" altLang="en-US" smtClean="0"/>
            </a:fld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11414" y="6499105"/>
            <a:ext cx="2844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6E24C920-23A3-4416-AB8F-D33AD14DD17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A8F56B-6169-46CE-A0FB-BAB2458500C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578993" y="64814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未阿科技集团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21589" y="783591"/>
            <a:ext cx="1214215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DnDiag">
          <a:fgClr>
            <a:schemeClr val="bg1">
              <a:lumMod val="9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425CB-F405-435D-BE19-093D3B61B169}" type="datetime5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hf hdr="0" ftr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dirty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A8F56B-6169-46CE-A0FB-BAB245850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DnDiag">
          <a:fgClr>
            <a:schemeClr val="bg1">
              <a:lumMod val="9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425CB-F405-435D-BE19-093D3B61B169}" type="datetime5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hf hdr="0" ftr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091" y="1825625"/>
            <a:ext cx="10514231" cy="435133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091" y="6356352"/>
            <a:ext cx="27428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075" y="6356352"/>
            <a:ext cx="41142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9479" y="6356352"/>
            <a:ext cx="274284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dirty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7A8F56B-6169-46CE-A0FB-BAB245850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95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8"/>
          <p:cNvGrpSpPr/>
          <p:nvPr/>
        </p:nvGrpSpPr>
        <p:grpSpPr>
          <a:xfrm>
            <a:off x="-197590" y="-940248"/>
            <a:ext cx="12883969" cy="5608764"/>
            <a:chOff x="0" y="0"/>
            <a:chExt cx="12886858" cy="5610897"/>
          </a:xfrm>
        </p:grpSpPr>
        <p:sp>
          <p:nvSpPr>
            <p:cNvPr id="3084" name="任意多边形 17"/>
            <p:cNvSpPr/>
            <p:nvPr/>
          </p:nvSpPr>
          <p:spPr>
            <a:xfrm rot="559944">
              <a:off x="0" y="116614"/>
              <a:ext cx="12886858" cy="5494283"/>
            </a:xfrm>
            <a:custGeom>
              <a:avLst/>
              <a:gdLst/>
              <a:ahLst/>
              <a:cxnLst>
                <a:cxn ang="0">
                  <a:pos x="0" y="1977077"/>
                </a:cxn>
                <a:cxn ang="0">
                  <a:pos x="12030627" y="0"/>
                </a:cxn>
                <a:cxn ang="0">
                  <a:pos x="12886858" y="5210211"/>
                </a:cxn>
                <a:cxn ang="0">
                  <a:pos x="12477698" y="5267249"/>
                </a:cxn>
                <a:cxn ang="0">
                  <a:pos x="8830760" y="5494283"/>
                </a:cxn>
                <a:cxn ang="0">
                  <a:pos x="385411" y="3857767"/>
                </a:cxn>
                <a:cxn ang="0">
                  <a:pos x="299428" y="3799121"/>
                </a:cxn>
                <a:cxn ang="0">
                  <a:pos x="0" y="1977077"/>
                </a:cxn>
              </a:cxnLst>
              <a:rect l="0" t="0" r="0" b="0"/>
              <a:pathLst>
                <a:path w="12886858" h="5494283">
                  <a:moveTo>
                    <a:pt x="0" y="1977077"/>
                  </a:moveTo>
                  <a:lnTo>
                    <a:pt x="12030627" y="0"/>
                  </a:lnTo>
                  <a:lnTo>
                    <a:pt x="12886858" y="5210211"/>
                  </a:lnTo>
                  <a:lnTo>
                    <a:pt x="12477698" y="5267249"/>
                  </a:lnTo>
                  <a:cubicBezTo>
                    <a:pt x="11356776" y="5413442"/>
                    <a:pt x="10124385" y="5494283"/>
                    <a:pt x="8830760" y="5494283"/>
                  </a:cubicBezTo>
                  <a:cubicBezTo>
                    <a:pt x="5111592" y="5494283"/>
                    <a:pt x="1898552" y="4826078"/>
                    <a:pt x="385411" y="3857767"/>
                  </a:cubicBezTo>
                  <a:lnTo>
                    <a:pt x="299428" y="3799121"/>
                  </a:lnTo>
                  <a:lnTo>
                    <a:pt x="0" y="1977077"/>
                  </a:lnTo>
                  <a:close/>
                </a:path>
              </a:pathLst>
            </a:custGeom>
            <a:solidFill>
              <a:srgbClr val="E8E8E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85" name="任意多边形 15"/>
            <p:cNvSpPr/>
            <p:nvPr/>
          </p:nvSpPr>
          <p:spPr>
            <a:xfrm rot="559944">
              <a:off x="53996" y="0"/>
              <a:ext cx="12756242" cy="4839002"/>
            </a:xfrm>
            <a:custGeom>
              <a:avLst/>
              <a:gdLst/>
              <a:ahLst/>
              <a:cxnLst>
                <a:cxn ang="0">
                  <a:pos x="0" y="1977077"/>
                </a:cxn>
                <a:cxn ang="0">
                  <a:pos x="12030626" y="0"/>
                </a:cxn>
                <a:cxn ang="0">
                  <a:pos x="12756242" y="4415416"/>
                </a:cxn>
                <a:cxn ang="0">
                  <a:pos x="12729272" y="4420748"/>
                </a:cxn>
                <a:cxn ang="0">
                  <a:pos x="7870970" y="4839002"/>
                </a:cxn>
                <a:cxn ang="0">
                  <a:pos x="641193" y="3787663"/>
                </a:cxn>
                <a:cxn ang="0">
                  <a:pos x="272567" y="3635659"/>
                </a:cxn>
                <a:cxn ang="0">
                  <a:pos x="0" y="1977077"/>
                </a:cxn>
              </a:cxnLst>
              <a:rect l="0" t="0" r="0" b="0"/>
              <a:pathLst>
                <a:path w="12756242" h="4839002">
                  <a:moveTo>
                    <a:pt x="0" y="1977077"/>
                  </a:moveTo>
                  <a:lnTo>
                    <a:pt x="12030626" y="0"/>
                  </a:lnTo>
                  <a:lnTo>
                    <a:pt x="12756242" y="4415416"/>
                  </a:lnTo>
                  <a:lnTo>
                    <a:pt x="12729272" y="4420748"/>
                  </a:lnTo>
                  <a:cubicBezTo>
                    <a:pt x="11312668" y="4686161"/>
                    <a:pt x="9649703" y="4839003"/>
                    <a:pt x="7870970" y="4839002"/>
                  </a:cubicBezTo>
                  <a:cubicBezTo>
                    <a:pt x="4960315" y="4839002"/>
                    <a:pt x="2359654" y="4429742"/>
                    <a:pt x="641193" y="3787663"/>
                  </a:cubicBezTo>
                  <a:lnTo>
                    <a:pt x="272567" y="3635659"/>
                  </a:lnTo>
                  <a:lnTo>
                    <a:pt x="0" y="1977077"/>
                  </a:lnTo>
                  <a:close/>
                </a:path>
              </a:pathLst>
            </a:custGeom>
            <a:solidFill>
              <a:srgbClr val="DFDFD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5" name="矩形 19"/>
          <p:cNvSpPr/>
          <p:nvPr/>
        </p:nvSpPr>
        <p:spPr>
          <a:xfrm>
            <a:off x="795" y="3122693"/>
            <a:ext cx="4791415" cy="1560106"/>
          </a:xfrm>
          <a:prstGeom prst="rect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79" name="矩形 24"/>
          <p:cNvSpPr/>
          <p:nvPr/>
        </p:nvSpPr>
        <p:spPr>
          <a:xfrm>
            <a:off x="795" y="4831985"/>
            <a:ext cx="7500571" cy="952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60297" y="6438"/>
              </a:cxn>
              <a:cxn ang="0">
                <a:pos x="7503318" y="95912"/>
              </a:cxn>
              <a:cxn ang="0">
                <a:pos x="0" y="95912"/>
              </a:cxn>
              <a:cxn ang="0">
                <a:pos x="0" y="0"/>
              </a:cxn>
            </a:cxnLst>
            <a:rect l="0" t="0" r="0" b="0"/>
            <a:pathLst>
              <a:path w="7501732" h="94593">
                <a:moveTo>
                  <a:pt x="0" y="0"/>
                </a:moveTo>
                <a:lnTo>
                  <a:pt x="7458720" y="6350"/>
                </a:lnTo>
                <a:lnTo>
                  <a:pt x="7501732" y="94593"/>
                </a:lnTo>
                <a:lnTo>
                  <a:pt x="0" y="94593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  <a:ln w="9525">
            <a:noFill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矩形 25"/>
          <p:cNvSpPr/>
          <p:nvPr/>
        </p:nvSpPr>
        <p:spPr>
          <a:xfrm>
            <a:off x="7514063" y="4831985"/>
            <a:ext cx="4675558" cy="952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77363" y="0"/>
              </a:cxn>
              <a:cxn ang="0">
                <a:pos x="4677363" y="95911"/>
              </a:cxn>
              <a:cxn ang="0">
                <a:pos x="57524" y="95911"/>
              </a:cxn>
              <a:cxn ang="0">
                <a:pos x="0" y="0"/>
              </a:cxn>
            </a:cxnLst>
            <a:rect l="0" t="0" r="0" b="0"/>
            <a:pathLst>
              <a:path w="4676187" h="94594">
                <a:moveTo>
                  <a:pt x="0" y="0"/>
                </a:moveTo>
                <a:lnTo>
                  <a:pt x="4676187" y="0"/>
                </a:lnTo>
                <a:lnTo>
                  <a:pt x="4676187" y="94594"/>
                </a:lnTo>
                <a:lnTo>
                  <a:pt x="57510" y="94594"/>
                </a:lnTo>
                <a:lnTo>
                  <a:pt x="0" y="0"/>
                </a:lnTo>
                <a:close/>
              </a:path>
            </a:pathLst>
          </a:custGeom>
          <a:solidFill>
            <a:srgbClr val="0176AB">
              <a:alpha val="100000"/>
            </a:srgbClr>
          </a:solidFill>
          <a:ln w="9525">
            <a:noFill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1" name="文本框 26"/>
          <p:cNvSpPr txBox="1"/>
          <p:nvPr/>
        </p:nvSpPr>
        <p:spPr>
          <a:xfrm>
            <a:off x="1622664" y="1588552"/>
            <a:ext cx="9684991" cy="923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众旅联数字文旅平台规划方案</a:t>
            </a:r>
            <a:endParaRPr lang="zh-CN" altLang="en-US" sz="54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83" name="直接连接符 60"/>
          <p:cNvCxnSpPr/>
          <p:nvPr/>
        </p:nvCxnSpPr>
        <p:spPr>
          <a:xfrm>
            <a:off x="2152882" y="3589299"/>
            <a:ext cx="0" cy="598331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0" name="文本框 99"/>
          <p:cNvSpPr txBox="1"/>
          <p:nvPr/>
        </p:nvSpPr>
        <p:spPr>
          <a:xfrm>
            <a:off x="457877" y="5679197"/>
            <a:ext cx="1130906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打造全国数字文旅产业互联网总部经济，构建产业数字化生态共同体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07942" y="6485094"/>
            <a:ext cx="1418221" cy="3161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6" tIns="45709" rIns="91416" bIns="45709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29608" y="3084604"/>
            <a:ext cx="2107651" cy="16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243" y="423750"/>
            <a:ext cx="3523301" cy="830396"/>
          </a:xfrm>
          <a:prstGeom prst="rect">
            <a:avLst/>
          </a:prstGeom>
          <a:noFill/>
          <a:ln w="9525">
            <a:noFill/>
            <a:beve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66" y="3151632"/>
            <a:ext cx="2515480" cy="1523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278" y="3102198"/>
            <a:ext cx="2440445" cy="1559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2558" y="1674182"/>
            <a:ext cx="11233248" cy="4553892"/>
            <a:chOff x="207243" y="1205815"/>
            <a:chExt cx="8845947" cy="3390021"/>
          </a:xfrm>
        </p:grpSpPr>
        <p:grpSp>
          <p:nvGrpSpPr>
            <p:cNvPr id="6" name="组合 5"/>
            <p:cNvGrpSpPr/>
            <p:nvPr/>
          </p:nvGrpSpPr>
          <p:grpSpPr>
            <a:xfrm>
              <a:off x="1955538" y="1500033"/>
              <a:ext cx="1511085" cy="1509370"/>
              <a:chOff x="5305424" y="2638424"/>
              <a:chExt cx="1579563" cy="1577975"/>
            </a:xfrm>
            <a:solidFill>
              <a:srgbClr val="000000">
                <a:alpha val="60000"/>
              </a:srgbClr>
            </a:solidFill>
            <a:effectLst>
              <a:outerShdw blurRad="190500" dir="2700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5305424" y="2638424"/>
                <a:ext cx="1579563" cy="1577975"/>
              </a:xfrm>
              <a:custGeom>
                <a:avLst/>
                <a:gdLst>
                  <a:gd name="T0" fmla="*/ 421 w 421"/>
                  <a:gd name="T1" fmla="*/ 229 h 421"/>
                  <a:gd name="T2" fmla="*/ 398 w 421"/>
                  <a:gd name="T3" fmla="*/ 188 h 421"/>
                  <a:gd name="T4" fmla="*/ 367 w 421"/>
                  <a:gd name="T5" fmla="*/ 146 h 421"/>
                  <a:gd name="T6" fmla="*/ 402 w 421"/>
                  <a:gd name="T7" fmla="*/ 122 h 421"/>
                  <a:gd name="T8" fmla="*/ 361 w 421"/>
                  <a:gd name="T9" fmla="*/ 97 h 421"/>
                  <a:gd name="T10" fmla="*/ 314 w 421"/>
                  <a:gd name="T11" fmla="*/ 77 h 421"/>
                  <a:gd name="T12" fmla="*/ 332 w 421"/>
                  <a:gd name="T13" fmla="*/ 38 h 421"/>
                  <a:gd name="T14" fmla="*/ 285 w 421"/>
                  <a:gd name="T15" fmla="*/ 37 h 421"/>
                  <a:gd name="T16" fmla="*/ 233 w 421"/>
                  <a:gd name="T17" fmla="*/ 43 h 421"/>
                  <a:gd name="T18" fmla="*/ 229 w 421"/>
                  <a:gd name="T19" fmla="*/ 0 h 421"/>
                  <a:gd name="T20" fmla="*/ 188 w 421"/>
                  <a:gd name="T21" fmla="*/ 23 h 421"/>
                  <a:gd name="T22" fmla="*/ 146 w 421"/>
                  <a:gd name="T23" fmla="*/ 54 h 421"/>
                  <a:gd name="T24" fmla="*/ 122 w 421"/>
                  <a:gd name="T25" fmla="*/ 19 h 421"/>
                  <a:gd name="T26" fmla="*/ 98 w 421"/>
                  <a:gd name="T27" fmla="*/ 60 h 421"/>
                  <a:gd name="T28" fmla="*/ 77 w 421"/>
                  <a:gd name="T29" fmla="*/ 107 h 421"/>
                  <a:gd name="T30" fmla="*/ 38 w 421"/>
                  <a:gd name="T31" fmla="*/ 89 h 421"/>
                  <a:gd name="T32" fmla="*/ 37 w 421"/>
                  <a:gd name="T33" fmla="*/ 136 h 421"/>
                  <a:gd name="T34" fmla="*/ 43 w 421"/>
                  <a:gd name="T35" fmla="*/ 188 h 421"/>
                  <a:gd name="T36" fmla="*/ 0 w 421"/>
                  <a:gd name="T37" fmla="*/ 192 h 421"/>
                  <a:gd name="T38" fmla="*/ 24 w 421"/>
                  <a:gd name="T39" fmla="*/ 233 h 421"/>
                  <a:gd name="T40" fmla="*/ 54 w 421"/>
                  <a:gd name="T41" fmla="*/ 274 h 421"/>
                  <a:gd name="T42" fmla="*/ 19 w 421"/>
                  <a:gd name="T43" fmla="*/ 299 h 421"/>
                  <a:gd name="T44" fmla="*/ 60 w 421"/>
                  <a:gd name="T45" fmla="*/ 323 h 421"/>
                  <a:gd name="T46" fmla="*/ 107 w 421"/>
                  <a:gd name="T47" fmla="*/ 344 h 421"/>
                  <a:gd name="T48" fmla="*/ 89 w 421"/>
                  <a:gd name="T49" fmla="*/ 383 h 421"/>
                  <a:gd name="T50" fmla="*/ 137 w 421"/>
                  <a:gd name="T51" fmla="*/ 384 h 421"/>
                  <a:gd name="T52" fmla="*/ 188 w 421"/>
                  <a:gd name="T53" fmla="*/ 378 h 421"/>
                  <a:gd name="T54" fmla="*/ 192 w 421"/>
                  <a:gd name="T55" fmla="*/ 421 h 421"/>
                  <a:gd name="T56" fmla="*/ 233 w 421"/>
                  <a:gd name="T57" fmla="*/ 397 h 421"/>
                  <a:gd name="T58" fmla="*/ 275 w 421"/>
                  <a:gd name="T59" fmla="*/ 367 h 421"/>
                  <a:gd name="T60" fmla="*/ 299 w 421"/>
                  <a:gd name="T61" fmla="*/ 402 h 421"/>
                  <a:gd name="T62" fmla="*/ 324 w 421"/>
                  <a:gd name="T63" fmla="*/ 361 h 421"/>
                  <a:gd name="T64" fmla="*/ 344 w 421"/>
                  <a:gd name="T65" fmla="*/ 314 h 421"/>
                  <a:gd name="T66" fmla="*/ 383 w 421"/>
                  <a:gd name="T67" fmla="*/ 332 h 421"/>
                  <a:gd name="T68" fmla="*/ 384 w 421"/>
                  <a:gd name="T69" fmla="*/ 284 h 421"/>
                  <a:gd name="T70" fmla="*/ 378 w 421"/>
                  <a:gd name="T71" fmla="*/ 233 h 421"/>
                  <a:gd name="T72" fmla="*/ 211 w 421"/>
                  <a:gd name="T73" fmla="*/ 236 h 421"/>
                  <a:gd name="T74" fmla="*/ 211 w 421"/>
                  <a:gd name="T75" fmla="*/ 185 h 421"/>
                  <a:gd name="T76" fmla="*/ 211 w 421"/>
                  <a:gd name="T77" fmla="*/ 23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421">
                    <a:moveTo>
                      <a:pt x="398" y="233"/>
                    </a:moveTo>
                    <a:cubicBezTo>
                      <a:pt x="421" y="229"/>
                      <a:pt x="421" y="229"/>
                      <a:pt x="421" y="229"/>
                    </a:cubicBezTo>
                    <a:cubicBezTo>
                      <a:pt x="421" y="192"/>
                      <a:pt x="421" y="192"/>
                      <a:pt x="421" y="192"/>
                    </a:cubicBezTo>
                    <a:cubicBezTo>
                      <a:pt x="398" y="188"/>
                      <a:pt x="398" y="188"/>
                      <a:pt x="398" y="188"/>
                    </a:cubicBezTo>
                    <a:cubicBezTo>
                      <a:pt x="378" y="188"/>
                      <a:pt x="378" y="188"/>
                      <a:pt x="378" y="188"/>
                    </a:cubicBezTo>
                    <a:cubicBezTo>
                      <a:pt x="376" y="173"/>
                      <a:pt x="372" y="159"/>
                      <a:pt x="367" y="146"/>
                    </a:cubicBezTo>
                    <a:cubicBezTo>
                      <a:pt x="384" y="136"/>
                      <a:pt x="384" y="136"/>
                      <a:pt x="384" y="136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383" y="89"/>
                      <a:pt x="383" y="89"/>
                      <a:pt x="383" y="89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36" y="96"/>
                      <a:pt x="325" y="85"/>
                      <a:pt x="314" y="77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32" y="38"/>
                      <a:pt x="332" y="38"/>
                      <a:pt x="332" y="38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85" y="37"/>
                      <a:pt x="285" y="37"/>
                      <a:pt x="285" y="37"/>
                    </a:cubicBezTo>
                    <a:cubicBezTo>
                      <a:pt x="275" y="54"/>
                      <a:pt x="275" y="54"/>
                      <a:pt x="275" y="54"/>
                    </a:cubicBezTo>
                    <a:cubicBezTo>
                      <a:pt x="262" y="49"/>
                      <a:pt x="248" y="45"/>
                      <a:pt x="233" y="4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73" y="45"/>
                      <a:pt x="160" y="49"/>
                      <a:pt x="146" y="54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96" y="85"/>
                      <a:pt x="86" y="96"/>
                      <a:pt x="77" y="10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49" y="159"/>
                      <a:pt x="45" y="173"/>
                      <a:pt x="43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45" y="247"/>
                      <a:pt x="49" y="261"/>
                      <a:pt x="54" y="274"/>
                    </a:cubicBezTo>
                    <a:cubicBezTo>
                      <a:pt x="37" y="284"/>
                      <a:pt x="37" y="284"/>
                      <a:pt x="37" y="284"/>
                    </a:cubicBezTo>
                    <a:cubicBezTo>
                      <a:pt x="19" y="299"/>
                      <a:pt x="19" y="299"/>
                      <a:pt x="19" y="299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60" y="323"/>
                      <a:pt x="60" y="323"/>
                      <a:pt x="60" y="323"/>
                    </a:cubicBezTo>
                    <a:cubicBezTo>
                      <a:pt x="77" y="314"/>
                      <a:pt x="77" y="314"/>
                      <a:pt x="77" y="314"/>
                    </a:cubicBezTo>
                    <a:cubicBezTo>
                      <a:pt x="86" y="325"/>
                      <a:pt x="96" y="335"/>
                      <a:pt x="107" y="344"/>
                    </a:cubicBezTo>
                    <a:cubicBezTo>
                      <a:pt x="98" y="361"/>
                      <a:pt x="98" y="361"/>
                      <a:pt x="98" y="361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122" y="402"/>
                      <a:pt x="122" y="402"/>
                      <a:pt x="122" y="402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46" y="367"/>
                      <a:pt x="146" y="367"/>
                      <a:pt x="146" y="367"/>
                    </a:cubicBezTo>
                    <a:cubicBezTo>
                      <a:pt x="160" y="372"/>
                      <a:pt x="173" y="376"/>
                      <a:pt x="188" y="378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29" y="421"/>
                      <a:pt x="229" y="421"/>
                      <a:pt x="229" y="421"/>
                    </a:cubicBezTo>
                    <a:cubicBezTo>
                      <a:pt x="233" y="397"/>
                      <a:pt x="233" y="397"/>
                      <a:pt x="233" y="397"/>
                    </a:cubicBezTo>
                    <a:cubicBezTo>
                      <a:pt x="233" y="378"/>
                      <a:pt x="233" y="378"/>
                      <a:pt x="233" y="378"/>
                    </a:cubicBezTo>
                    <a:cubicBezTo>
                      <a:pt x="248" y="376"/>
                      <a:pt x="262" y="372"/>
                      <a:pt x="275" y="367"/>
                    </a:cubicBezTo>
                    <a:cubicBezTo>
                      <a:pt x="285" y="384"/>
                      <a:pt x="285" y="384"/>
                      <a:pt x="285" y="384"/>
                    </a:cubicBezTo>
                    <a:cubicBezTo>
                      <a:pt x="299" y="402"/>
                      <a:pt x="299" y="402"/>
                      <a:pt x="299" y="402"/>
                    </a:cubicBezTo>
                    <a:cubicBezTo>
                      <a:pt x="332" y="383"/>
                      <a:pt x="332" y="383"/>
                      <a:pt x="332" y="383"/>
                    </a:cubicBezTo>
                    <a:cubicBezTo>
                      <a:pt x="324" y="361"/>
                      <a:pt x="324" y="361"/>
                      <a:pt x="324" y="361"/>
                    </a:cubicBezTo>
                    <a:cubicBezTo>
                      <a:pt x="314" y="344"/>
                      <a:pt x="314" y="344"/>
                      <a:pt x="314" y="344"/>
                    </a:cubicBezTo>
                    <a:cubicBezTo>
                      <a:pt x="325" y="335"/>
                      <a:pt x="336" y="325"/>
                      <a:pt x="344" y="314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83" y="332"/>
                      <a:pt x="383" y="332"/>
                      <a:pt x="383" y="332"/>
                    </a:cubicBezTo>
                    <a:cubicBezTo>
                      <a:pt x="402" y="299"/>
                      <a:pt x="402" y="299"/>
                      <a:pt x="402" y="299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367" y="274"/>
                      <a:pt x="367" y="274"/>
                      <a:pt x="367" y="274"/>
                    </a:cubicBezTo>
                    <a:cubicBezTo>
                      <a:pt x="372" y="261"/>
                      <a:pt x="376" y="247"/>
                      <a:pt x="378" y="233"/>
                    </a:cubicBezTo>
                    <a:lnTo>
                      <a:pt x="398" y="233"/>
                    </a:lnTo>
                    <a:close/>
                    <a:moveTo>
                      <a:pt x="211" y="236"/>
                    </a:moveTo>
                    <a:cubicBezTo>
                      <a:pt x="197" y="236"/>
                      <a:pt x="185" y="224"/>
                      <a:pt x="185" y="210"/>
                    </a:cubicBezTo>
                    <a:cubicBezTo>
                      <a:pt x="185" y="196"/>
                      <a:pt x="197" y="185"/>
                      <a:pt x="211" y="185"/>
                    </a:cubicBezTo>
                    <a:cubicBezTo>
                      <a:pt x="225" y="185"/>
                      <a:pt x="236" y="196"/>
                      <a:pt x="236" y="210"/>
                    </a:cubicBezTo>
                    <a:cubicBezTo>
                      <a:pt x="236" y="224"/>
                      <a:pt x="225" y="236"/>
                      <a:pt x="211" y="236"/>
                    </a:cubicBezTo>
                    <a:close/>
                  </a:path>
                </a:pathLst>
              </a:custGeom>
              <a:solidFill>
                <a:srgbClr val="1C949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5602288" y="2933700"/>
                <a:ext cx="985838" cy="985838"/>
              </a:xfrm>
              <a:custGeom>
                <a:avLst/>
                <a:gdLst>
                  <a:gd name="T0" fmla="*/ 132 w 263"/>
                  <a:gd name="T1" fmla="*/ 0 h 263"/>
                  <a:gd name="T2" fmla="*/ 0 w 263"/>
                  <a:gd name="T3" fmla="*/ 131 h 263"/>
                  <a:gd name="T4" fmla="*/ 132 w 263"/>
                  <a:gd name="T5" fmla="*/ 263 h 263"/>
                  <a:gd name="T6" fmla="*/ 263 w 263"/>
                  <a:gd name="T7" fmla="*/ 131 h 263"/>
                  <a:gd name="T8" fmla="*/ 132 w 263"/>
                  <a:gd name="T9" fmla="*/ 0 h 263"/>
                  <a:gd name="T10" fmla="*/ 132 w 263"/>
                  <a:gd name="T11" fmla="*/ 190 h 263"/>
                  <a:gd name="T12" fmla="*/ 73 w 263"/>
                  <a:gd name="T13" fmla="*/ 131 h 263"/>
                  <a:gd name="T14" fmla="*/ 132 w 263"/>
                  <a:gd name="T15" fmla="*/ 73 h 263"/>
                  <a:gd name="T16" fmla="*/ 190 w 263"/>
                  <a:gd name="T17" fmla="*/ 131 h 263"/>
                  <a:gd name="T18" fmla="*/ 132 w 263"/>
                  <a:gd name="T19" fmla="*/ 19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" h="263">
                    <a:moveTo>
                      <a:pt x="132" y="0"/>
                    </a:moveTo>
                    <a:cubicBezTo>
                      <a:pt x="59" y="0"/>
                      <a:pt x="0" y="59"/>
                      <a:pt x="0" y="131"/>
                    </a:cubicBezTo>
                    <a:cubicBezTo>
                      <a:pt x="0" y="204"/>
                      <a:pt x="59" y="263"/>
                      <a:pt x="132" y="263"/>
                    </a:cubicBezTo>
                    <a:cubicBezTo>
                      <a:pt x="204" y="263"/>
                      <a:pt x="263" y="204"/>
                      <a:pt x="263" y="131"/>
                    </a:cubicBezTo>
                    <a:cubicBezTo>
                      <a:pt x="263" y="59"/>
                      <a:pt x="204" y="0"/>
                      <a:pt x="132" y="0"/>
                    </a:cubicBezTo>
                    <a:close/>
                    <a:moveTo>
                      <a:pt x="132" y="190"/>
                    </a:moveTo>
                    <a:cubicBezTo>
                      <a:pt x="99" y="190"/>
                      <a:pt x="73" y="164"/>
                      <a:pt x="73" y="131"/>
                    </a:cubicBezTo>
                    <a:cubicBezTo>
                      <a:pt x="73" y="99"/>
                      <a:pt x="99" y="73"/>
                      <a:pt x="132" y="73"/>
                    </a:cubicBezTo>
                    <a:cubicBezTo>
                      <a:pt x="164" y="73"/>
                      <a:pt x="190" y="99"/>
                      <a:pt x="190" y="131"/>
                    </a:cubicBezTo>
                    <a:cubicBezTo>
                      <a:pt x="190" y="164"/>
                      <a:pt x="164" y="190"/>
                      <a:pt x="132" y="19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872203" y="2415227"/>
              <a:ext cx="1896829" cy="1893545"/>
              <a:chOff x="5102225" y="2441575"/>
              <a:chExt cx="1982788" cy="1979613"/>
            </a:xfrm>
            <a:solidFill>
              <a:srgbClr val="000000">
                <a:alpha val="60000"/>
              </a:srgbClr>
            </a:solidFill>
            <a:effectLst>
              <a:outerShdw blurRad="190500" dir="2700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5102225" y="2441575"/>
                <a:ext cx="1982788" cy="1979613"/>
              </a:xfrm>
              <a:custGeom>
                <a:avLst/>
                <a:gdLst>
                  <a:gd name="T0" fmla="*/ 529 w 529"/>
                  <a:gd name="T1" fmla="*/ 283 h 528"/>
                  <a:gd name="T2" fmla="*/ 506 w 529"/>
                  <a:gd name="T3" fmla="*/ 241 h 528"/>
                  <a:gd name="T4" fmla="*/ 479 w 529"/>
                  <a:gd name="T5" fmla="*/ 200 h 528"/>
                  <a:gd name="T6" fmla="*/ 516 w 529"/>
                  <a:gd name="T7" fmla="*/ 180 h 528"/>
                  <a:gd name="T8" fmla="*/ 479 w 529"/>
                  <a:gd name="T9" fmla="*/ 151 h 528"/>
                  <a:gd name="T10" fmla="*/ 438 w 529"/>
                  <a:gd name="T11" fmla="*/ 123 h 528"/>
                  <a:gd name="T12" fmla="*/ 465 w 529"/>
                  <a:gd name="T13" fmla="*/ 90 h 528"/>
                  <a:gd name="T14" fmla="*/ 420 w 529"/>
                  <a:gd name="T15" fmla="*/ 77 h 528"/>
                  <a:gd name="T16" fmla="*/ 371 w 529"/>
                  <a:gd name="T17" fmla="*/ 67 h 528"/>
                  <a:gd name="T18" fmla="*/ 383 w 529"/>
                  <a:gd name="T19" fmla="*/ 27 h 528"/>
                  <a:gd name="T20" fmla="*/ 336 w 529"/>
                  <a:gd name="T21" fmla="*/ 32 h 528"/>
                  <a:gd name="T22" fmla="*/ 288 w 529"/>
                  <a:gd name="T23" fmla="*/ 42 h 528"/>
                  <a:gd name="T24" fmla="*/ 284 w 529"/>
                  <a:gd name="T25" fmla="*/ 0 h 528"/>
                  <a:gd name="T26" fmla="*/ 242 w 529"/>
                  <a:gd name="T27" fmla="*/ 23 h 528"/>
                  <a:gd name="T28" fmla="*/ 201 w 529"/>
                  <a:gd name="T29" fmla="*/ 50 h 528"/>
                  <a:gd name="T30" fmla="*/ 181 w 529"/>
                  <a:gd name="T31" fmla="*/ 13 h 528"/>
                  <a:gd name="T32" fmla="*/ 152 w 529"/>
                  <a:gd name="T33" fmla="*/ 50 h 528"/>
                  <a:gd name="T34" fmla="*/ 124 w 529"/>
                  <a:gd name="T35" fmla="*/ 91 h 528"/>
                  <a:gd name="T36" fmla="*/ 91 w 529"/>
                  <a:gd name="T37" fmla="*/ 64 h 528"/>
                  <a:gd name="T38" fmla="*/ 78 w 529"/>
                  <a:gd name="T39" fmla="*/ 109 h 528"/>
                  <a:gd name="T40" fmla="*/ 68 w 529"/>
                  <a:gd name="T41" fmla="*/ 158 h 528"/>
                  <a:gd name="T42" fmla="*/ 28 w 529"/>
                  <a:gd name="T43" fmla="*/ 145 h 528"/>
                  <a:gd name="T44" fmla="*/ 33 w 529"/>
                  <a:gd name="T45" fmla="*/ 193 h 528"/>
                  <a:gd name="T46" fmla="*/ 42 w 529"/>
                  <a:gd name="T47" fmla="*/ 241 h 528"/>
                  <a:gd name="T48" fmla="*/ 0 w 529"/>
                  <a:gd name="T49" fmla="*/ 245 h 528"/>
                  <a:gd name="T50" fmla="*/ 24 w 529"/>
                  <a:gd name="T51" fmla="*/ 287 h 528"/>
                  <a:gd name="T52" fmla="*/ 51 w 529"/>
                  <a:gd name="T53" fmla="*/ 328 h 528"/>
                  <a:gd name="T54" fmla="*/ 13 w 529"/>
                  <a:gd name="T55" fmla="*/ 348 h 528"/>
                  <a:gd name="T56" fmla="*/ 51 w 529"/>
                  <a:gd name="T57" fmla="*/ 377 h 528"/>
                  <a:gd name="T58" fmla="*/ 92 w 529"/>
                  <a:gd name="T59" fmla="*/ 405 h 528"/>
                  <a:gd name="T60" fmla="*/ 65 w 529"/>
                  <a:gd name="T61" fmla="*/ 438 h 528"/>
                  <a:gd name="T62" fmla="*/ 110 w 529"/>
                  <a:gd name="T63" fmla="*/ 451 h 528"/>
                  <a:gd name="T64" fmla="*/ 159 w 529"/>
                  <a:gd name="T65" fmla="*/ 461 h 528"/>
                  <a:gd name="T66" fmla="*/ 146 w 529"/>
                  <a:gd name="T67" fmla="*/ 501 h 528"/>
                  <a:gd name="T68" fmla="*/ 193 w 529"/>
                  <a:gd name="T69" fmla="*/ 496 h 528"/>
                  <a:gd name="T70" fmla="*/ 242 w 529"/>
                  <a:gd name="T71" fmla="*/ 486 h 528"/>
                  <a:gd name="T72" fmla="*/ 246 w 529"/>
                  <a:gd name="T73" fmla="*/ 528 h 528"/>
                  <a:gd name="T74" fmla="*/ 288 w 529"/>
                  <a:gd name="T75" fmla="*/ 505 h 528"/>
                  <a:gd name="T76" fmla="*/ 329 w 529"/>
                  <a:gd name="T77" fmla="*/ 478 h 528"/>
                  <a:gd name="T78" fmla="*/ 349 w 529"/>
                  <a:gd name="T79" fmla="*/ 516 h 528"/>
                  <a:gd name="T80" fmla="*/ 378 w 529"/>
                  <a:gd name="T81" fmla="*/ 478 h 528"/>
                  <a:gd name="T82" fmla="*/ 406 w 529"/>
                  <a:gd name="T83" fmla="*/ 437 h 528"/>
                  <a:gd name="T84" fmla="*/ 439 w 529"/>
                  <a:gd name="T85" fmla="*/ 464 h 528"/>
                  <a:gd name="T86" fmla="*/ 452 w 529"/>
                  <a:gd name="T87" fmla="*/ 419 h 528"/>
                  <a:gd name="T88" fmla="*/ 462 w 529"/>
                  <a:gd name="T89" fmla="*/ 370 h 528"/>
                  <a:gd name="T90" fmla="*/ 502 w 529"/>
                  <a:gd name="T91" fmla="*/ 383 h 528"/>
                  <a:gd name="T92" fmla="*/ 496 w 529"/>
                  <a:gd name="T93" fmla="*/ 335 h 528"/>
                  <a:gd name="T94" fmla="*/ 487 w 529"/>
                  <a:gd name="T95" fmla="*/ 287 h 528"/>
                  <a:gd name="T96" fmla="*/ 265 w 529"/>
                  <a:gd name="T97" fmla="*/ 290 h 528"/>
                  <a:gd name="T98" fmla="*/ 265 w 529"/>
                  <a:gd name="T99" fmla="*/ 238 h 528"/>
                  <a:gd name="T100" fmla="*/ 265 w 529"/>
                  <a:gd name="T101" fmla="*/ 29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9" h="528">
                    <a:moveTo>
                      <a:pt x="506" y="287"/>
                    </a:moveTo>
                    <a:cubicBezTo>
                      <a:pt x="529" y="283"/>
                      <a:pt x="529" y="283"/>
                      <a:pt x="529" y="283"/>
                    </a:cubicBezTo>
                    <a:cubicBezTo>
                      <a:pt x="529" y="245"/>
                      <a:pt x="529" y="245"/>
                      <a:pt x="529" y="245"/>
                    </a:cubicBezTo>
                    <a:cubicBezTo>
                      <a:pt x="506" y="241"/>
                      <a:pt x="506" y="241"/>
                      <a:pt x="506" y="241"/>
                    </a:cubicBezTo>
                    <a:cubicBezTo>
                      <a:pt x="487" y="241"/>
                      <a:pt x="487" y="241"/>
                      <a:pt x="487" y="241"/>
                    </a:cubicBezTo>
                    <a:cubicBezTo>
                      <a:pt x="486" y="227"/>
                      <a:pt x="483" y="213"/>
                      <a:pt x="479" y="200"/>
                    </a:cubicBezTo>
                    <a:cubicBezTo>
                      <a:pt x="496" y="193"/>
                      <a:pt x="496" y="193"/>
                      <a:pt x="496" y="193"/>
                    </a:cubicBezTo>
                    <a:cubicBezTo>
                      <a:pt x="516" y="180"/>
                      <a:pt x="516" y="180"/>
                      <a:pt x="516" y="180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479" y="151"/>
                      <a:pt x="479" y="151"/>
                      <a:pt x="479" y="151"/>
                    </a:cubicBezTo>
                    <a:cubicBezTo>
                      <a:pt x="462" y="158"/>
                      <a:pt x="462" y="158"/>
                      <a:pt x="462" y="158"/>
                    </a:cubicBezTo>
                    <a:cubicBezTo>
                      <a:pt x="455" y="145"/>
                      <a:pt x="447" y="134"/>
                      <a:pt x="438" y="123"/>
                    </a:cubicBezTo>
                    <a:cubicBezTo>
                      <a:pt x="452" y="109"/>
                      <a:pt x="452" y="109"/>
                      <a:pt x="452" y="109"/>
                    </a:cubicBezTo>
                    <a:cubicBezTo>
                      <a:pt x="465" y="90"/>
                      <a:pt x="465" y="90"/>
                      <a:pt x="465" y="90"/>
                    </a:cubicBezTo>
                    <a:cubicBezTo>
                      <a:pt x="439" y="64"/>
                      <a:pt x="439" y="64"/>
                      <a:pt x="439" y="64"/>
                    </a:cubicBezTo>
                    <a:cubicBezTo>
                      <a:pt x="420" y="77"/>
                      <a:pt x="420" y="77"/>
                      <a:pt x="420" y="77"/>
                    </a:cubicBezTo>
                    <a:cubicBezTo>
                      <a:pt x="406" y="91"/>
                      <a:pt x="406" y="91"/>
                      <a:pt x="406" y="91"/>
                    </a:cubicBezTo>
                    <a:cubicBezTo>
                      <a:pt x="395" y="82"/>
                      <a:pt x="383" y="74"/>
                      <a:pt x="371" y="67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83" y="27"/>
                      <a:pt x="383" y="27"/>
                      <a:pt x="383" y="27"/>
                    </a:cubicBezTo>
                    <a:cubicBezTo>
                      <a:pt x="349" y="13"/>
                      <a:pt x="349" y="13"/>
                      <a:pt x="349" y="13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29" y="50"/>
                      <a:pt x="329" y="50"/>
                      <a:pt x="329" y="50"/>
                    </a:cubicBezTo>
                    <a:cubicBezTo>
                      <a:pt x="316" y="46"/>
                      <a:pt x="302" y="43"/>
                      <a:pt x="288" y="42"/>
                    </a:cubicBezTo>
                    <a:cubicBezTo>
                      <a:pt x="288" y="23"/>
                      <a:pt x="288" y="23"/>
                      <a:pt x="288" y="23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2" y="23"/>
                      <a:pt x="242" y="23"/>
                      <a:pt x="242" y="23"/>
                    </a:cubicBezTo>
                    <a:cubicBezTo>
                      <a:pt x="242" y="42"/>
                      <a:pt x="242" y="42"/>
                      <a:pt x="242" y="42"/>
                    </a:cubicBezTo>
                    <a:cubicBezTo>
                      <a:pt x="228" y="43"/>
                      <a:pt x="214" y="46"/>
                      <a:pt x="201" y="50"/>
                    </a:cubicBezTo>
                    <a:cubicBezTo>
                      <a:pt x="193" y="32"/>
                      <a:pt x="193" y="32"/>
                      <a:pt x="193" y="32"/>
                    </a:cubicBezTo>
                    <a:cubicBezTo>
                      <a:pt x="181" y="13"/>
                      <a:pt x="181" y="13"/>
                      <a:pt x="181" y="13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46" y="74"/>
                      <a:pt x="135" y="82"/>
                      <a:pt x="124" y="91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83" y="134"/>
                      <a:pt x="75" y="145"/>
                      <a:pt x="68" y="158"/>
                    </a:cubicBezTo>
                    <a:cubicBezTo>
                      <a:pt x="51" y="151"/>
                      <a:pt x="51" y="151"/>
                      <a:pt x="51" y="151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13" y="180"/>
                      <a:pt x="13" y="180"/>
                      <a:pt x="13" y="180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51" y="200"/>
                      <a:pt x="51" y="200"/>
                      <a:pt x="51" y="200"/>
                    </a:cubicBezTo>
                    <a:cubicBezTo>
                      <a:pt x="47" y="213"/>
                      <a:pt x="44" y="227"/>
                      <a:pt x="42" y="241"/>
                    </a:cubicBezTo>
                    <a:cubicBezTo>
                      <a:pt x="24" y="241"/>
                      <a:pt x="24" y="241"/>
                      <a:pt x="24" y="241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4" y="287"/>
                      <a:pt x="24" y="287"/>
                      <a:pt x="24" y="287"/>
                    </a:cubicBezTo>
                    <a:cubicBezTo>
                      <a:pt x="42" y="287"/>
                      <a:pt x="42" y="287"/>
                      <a:pt x="42" y="287"/>
                    </a:cubicBezTo>
                    <a:cubicBezTo>
                      <a:pt x="44" y="301"/>
                      <a:pt x="47" y="315"/>
                      <a:pt x="51" y="328"/>
                    </a:cubicBezTo>
                    <a:cubicBezTo>
                      <a:pt x="33" y="335"/>
                      <a:pt x="33" y="335"/>
                      <a:pt x="33" y="335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28" y="383"/>
                      <a:pt x="28" y="383"/>
                      <a:pt x="28" y="383"/>
                    </a:cubicBezTo>
                    <a:cubicBezTo>
                      <a:pt x="51" y="377"/>
                      <a:pt x="51" y="377"/>
                      <a:pt x="51" y="377"/>
                    </a:cubicBezTo>
                    <a:cubicBezTo>
                      <a:pt x="68" y="370"/>
                      <a:pt x="68" y="370"/>
                      <a:pt x="68" y="370"/>
                    </a:cubicBezTo>
                    <a:cubicBezTo>
                      <a:pt x="75" y="383"/>
                      <a:pt x="83" y="394"/>
                      <a:pt x="92" y="405"/>
                    </a:cubicBezTo>
                    <a:cubicBezTo>
                      <a:pt x="78" y="419"/>
                      <a:pt x="78" y="419"/>
                      <a:pt x="78" y="419"/>
                    </a:cubicBezTo>
                    <a:cubicBezTo>
                      <a:pt x="65" y="438"/>
                      <a:pt x="65" y="438"/>
                      <a:pt x="65" y="438"/>
                    </a:cubicBezTo>
                    <a:cubicBezTo>
                      <a:pt x="91" y="464"/>
                      <a:pt x="91" y="464"/>
                      <a:pt x="91" y="464"/>
                    </a:cubicBezTo>
                    <a:cubicBezTo>
                      <a:pt x="110" y="451"/>
                      <a:pt x="110" y="451"/>
                      <a:pt x="110" y="451"/>
                    </a:cubicBezTo>
                    <a:cubicBezTo>
                      <a:pt x="124" y="437"/>
                      <a:pt x="124" y="437"/>
                      <a:pt x="124" y="437"/>
                    </a:cubicBezTo>
                    <a:cubicBezTo>
                      <a:pt x="135" y="446"/>
                      <a:pt x="146" y="454"/>
                      <a:pt x="159" y="461"/>
                    </a:cubicBezTo>
                    <a:cubicBezTo>
                      <a:pt x="152" y="478"/>
                      <a:pt x="152" y="478"/>
                      <a:pt x="152" y="478"/>
                    </a:cubicBezTo>
                    <a:cubicBezTo>
                      <a:pt x="146" y="501"/>
                      <a:pt x="146" y="501"/>
                      <a:pt x="146" y="501"/>
                    </a:cubicBezTo>
                    <a:cubicBezTo>
                      <a:pt x="181" y="516"/>
                      <a:pt x="181" y="516"/>
                      <a:pt x="181" y="516"/>
                    </a:cubicBezTo>
                    <a:cubicBezTo>
                      <a:pt x="193" y="496"/>
                      <a:pt x="193" y="496"/>
                      <a:pt x="193" y="496"/>
                    </a:cubicBezTo>
                    <a:cubicBezTo>
                      <a:pt x="201" y="478"/>
                      <a:pt x="201" y="478"/>
                      <a:pt x="201" y="478"/>
                    </a:cubicBezTo>
                    <a:cubicBezTo>
                      <a:pt x="214" y="482"/>
                      <a:pt x="228" y="485"/>
                      <a:pt x="242" y="486"/>
                    </a:cubicBezTo>
                    <a:cubicBezTo>
                      <a:pt x="242" y="505"/>
                      <a:pt x="242" y="505"/>
                      <a:pt x="242" y="505"/>
                    </a:cubicBezTo>
                    <a:cubicBezTo>
                      <a:pt x="246" y="528"/>
                      <a:pt x="246" y="528"/>
                      <a:pt x="246" y="528"/>
                    </a:cubicBezTo>
                    <a:cubicBezTo>
                      <a:pt x="284" y="528"/>
                      <a:pt x="284" y="528"/>
                      <a:pt x="284" y="528"/>
                    </a:cubicBezTo>
                    <a:cubicBezTo>
                      <a:pt x="288" y="505"/>
                      <a:pt x="288" y="505"/>
                      <a:pt x="288" y="505"/>
                    </a:cubicBezTo>
                    <a:cubicBezTo>
                      <a:pt x="288" y="486"/>
                      <a:pt x="288" y="486"/>
                      <a:pt x="288" y="486"/>
                    </a:cubicBezTo>
                    <a:cubicBezTo>
                      <a:pt x="302" y="485"/>
                      <a:pt x="316" y="482"/>
                      <a:pt x="329" y="478"/>
                    </a:cubicBezTo>
                    <a:cubicBezTo>
                      <a:pt x="336" y="496"/>
                      <a:pt x="336" y="496"/>
                      <a:pt x="336" y="496"/>
                    </a:cubicBezTo>
                    <a:cubicBezTo>
                      <a:pt x="349" y="516"/>
                      <a:pt x="349" y="516"/>
                      <a:pt x="349" y="516"/>
                    </a:cubicBezTo>
                    <a:cubicBezTo>
                      <a:pt x="383" y="501"/>
                      <a:pt x="383" y="501"/>
                      <a:pt x="383" y="501"/>
                    </a:cubicBezTo>
                    <a:cubicBezTo>
                      <a:pt x="378" y="478"/>
                      <a:pt x="378" y="478"/>
                      <a:pt x="378" y="478"/>
                    </a:cubicBezTo>
                    <a:cubicBezTo>
                      <a:pt x="371" y="461"/>
                      <a:pt x="371" y="461"/>
                      <a:pt x="371" y="461"/>
                    </a:cubicBezTo>
                    <a:cubicBezTo>
                      <a:pt x="383" y="454"/>
                      <a:pt x="395" y="446"/>
                      <a:pt x="406" y="437"/>
                    </a:cubicBezTo>
                    <a:cubicBezTo>
                      <a:pt x="420" y="451"/>
                      <a:pt x="420" y="451"/>
                      <a:pt x="420" y="451"/>
                    </a:cubicBezTo>
                    <a:cubicBezTo>
                      <a:pt x="439" y="464"/>
                      <a:pt x="439" y="464"/>
                      <a:pt x="439" y="464"/>
                    </a:cubicBezTo>
                    <a:cubicBezTo>
                      <a:pt x="465" y="438"/>
                      <a:pt x="465" y="438"/>
                      <a:pt x="465" y="438"/>
                    </a:cubicBezTo>
                    <a:cubicBezTo>
                      <a:pt x="452" y="419"/>
                      <a:pt x="452" y="419"/>
                      <a:pt x="452" y="419"/>
                    </a:cubicBezTo>
                    <a:cubicBezTo>
                      <a:pt x="438" y="405"/>
                      <a:pt x="438" y="405"/>
                      <a:pt x="438" y="405"/>
                    </a:cubicBezTo>
                    <a:cubicBezTo>
                      <a:pt x="447" y="394"/>
                      <a:pt x="455" y="383"/>
                      <a:pt x="462" y="370"/>
                    </a:cubicBezTo>
                    <a:cubicBezTo>
                      <a:pt x="479" y="377"/>
                      <a:pt x="479" y="377"/>
                      <a:pt x="479" y="377"/>
                    </a:cubicBezTo>
                    <a:cubicBezTo>
                      <a:pt x="502" y="383"/>
                      <a:pt x="502" y="383"/>
                      <a:pt x="502" y="383"/>
                    </a:cubicBezTo>
                    <a:cubicBezTo>
                      <a:pt x="516" y="348"/>
                      <a:pt x="516" y="348"/>
                      <a:pt x="516" y="348"/>
                    </a:cubicBezTo>
                    <a:cubicBezTo>
                      <a:pt x="496" y="335"/>
                      <a:pt x="496" y="335"/>
                      <a:pt x="496" y="335"/>
                    </a:cubicBezTo>
                    <a:cubicBezTo>
                      <a:pt x="479" y="328"/>
                      <a:pt x="479" y="328"/>
                      <a:pt x="479" y="328"/>
                    </a:cubicBezTo>
                    <a:cubicBezTo>
                      <a:pt x="483" y="315"/>
                      <a:pt x="486" y="301"/>
                      <a:pt x="487" y="287"/>
                    </a:cubicBezTo>
                    <a:lnTo>
                      <a:pt x="506" y="287"/>
                    </a:lnTo>
                    <a:close/>
                    <a:moveTo>
                      <a:pt x="265" y="290"/>
                    </a:moveTo>
                    <a:cubicBezTo>
                      <a:pt x="251" y="290"/>
                      <a:pt x="239" y="278"/>
                      <a:pt x="239" y="264"/>
                    </a:cubicBezTo>
                    <a:cubicBezTo>
                      <a:pt x="239" y="250"/>
                      <a:pt x="251" y="238"/>
                      <a:pt x="265" y="238"/>
                    </a:cubicBezTo>
                    <a:cubicBezTo>
                      <a:pt x="279" y="238"/>
                      <a:pt x="291" y="250"/>
                      <a:pt x="291" y="264"/>
                    </a:cubicBezTo>
                    <a:cubicBezTo>
                      <a:pt x="291" y="278"/>
                      <a:pt x="279" y="290"/>
                      <a:pt x="265" y="290"/>
                    </a:cubicBezTo>
                    <a:close/>
                  </a:path>
                </a:pathLst>
              </a:custGeom>
              <a:solidFill>
                <a:srgbClr val="7CB55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5405438" y="2741613"/>
                <a:ext cx="1376363" cy="1381125"/>
              </a:xfrm>
              <a:custGeom>
                <a:avLst/>
                <a:gdLst>
                  <a:gd name="T0" fmla="*/ 184 w 367"/>
                  <a:gd name="T1" fmla="*/ 0 h 368"/>
                  <a:gd name="T2" fmla="*/ 0 w 367"/>
                  <a:gd name="T3" fmla="*/ 184 h 368"/>
                  <a:gd name="T4" fmla="*/ 184 w 367"/>
                  <a:gd name="T5" fmla="*/ 368 h 368"/>
                  <a:gd name="T6" fmla="*/ 367 w 367"/>
                  <a:gd name="T7" fmla="*/ 184 h 368"/>
                  <a:gd name="T8" fmla="*/ 184 w 367"/>
                  <a:gd name="T9" fmla="*/ 0 h 368"/>
                  <a:gd name="T10" fmla="*/ 184 w 367"/>
                  <a:gd name="T11" fmla="*/ 250 h 368"/>
                  <a:gd name="T12" fmla="*/ 118 w 367"/>
                  <a:gd name="T13" fmla="*/ 184 h 368"/>
                  <a:gd name="T14" fmla="*/ 184 w 367"/>
                  <a:gd name="T15" fmla="*/ 118 h 368"/>
                  <a:gd name="T16" fmla="*/ 250 w 367"/>
                  <a:gd name="T17" fmla="*/ 184 h 368"/>
                  <a:gd name="T18" fmla="*/ 184 w 367"/>
                  <a:gd name="T19" fmla="*/ 25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7" h="368">
                    <a:moveTo>
                      <a:pt x="184" y="0"/>
                    </a:moveTo>
                    <a:cubicBezTo>
                      <a:pt x="83" y="0"/>
                      <a:pt x="0" y="83"/>
                      <a:pt x="0" y="184"/>
                    </a:cubicBezTo>
                    <a:cubicBezTo>
                      <a:pt x="0" y="285"/>
                      <a:pt x="83" y="368"/>
                      <a:pt x="184" y="368"/>
                    </a:cubicBezTo>
                    <a:cubicBezTo>
                      <a:pt x="285" y="368"/>
                      <a:pt x="367" y="285"/>
                      <a:pt x="367" y="184"/>
                    </a:cubicBezTo>
                    <a:cubicBezTo>
                      <a:pt x="367" y="83"/>
                      <a:pt x="285" y="0"/>
                      <a:pt x="184" y="0"/>
                    </a:cubicBezTo>
                    <a:close/>
                    <a:moveTo>
                      <a:pt x="184" y="250"/>
                    </a:moveTo>
                    <a:cubicBezTo>
                      <a:pt x="148" y="250"/>
                      <a:pt x="118" y="220"/>
                      <a:pt x="118" y="184"/>
                    </a:cubicBezTo>
                    <a:cubicBezTo>
                      <a:pt x="118" y="148"/>
                      <a:pt x="148" y="118"/>
                      <a:pt x="184" y="118"/>
                    </a:cubicBezTo>
                    <a:cubicBezTo>
                      <a:pt x="220" y="118"/>
                      <a:pt x="250" y="148"/>
                      <a:pt x="250" y="184"/>
                    </a:cubicBezTo>
                    <a:cubicBezTo>
                      <a:pt x="250" y="220"/>
                      <a:pt x="220" y="250"/>
                      <a:pt x="184" y="25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91115" y="2059144"/>
              <a:ext cx="1243798" cy="1261857"/>
              <a:chOff x="5803900" y="2852738"/>
              <a:chExt cx="1300163" cy="1319212"/>
            </a:xfrm>
            <a:solidFill>
              <a:srgbClr val="000000">
                <a:alpha val="60000"/>
              </a:srgbClr>
            </a:solidFill>
            <a:effectLst>
              <a:outerShdw blurRad="190500" dir="2700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5803900" y="2852738"/>
                <a:ext cx="1300163" cy="1319212"/>
              </a:xfrm>
              <a:custGeom>
                <a:avLst/>
                <a:gdLst>
                  <a:gd name="T0" fmla="*/ 309 w 347"/>
                  <a:gd name="T1" fmla="*/ 176 h 352"/>
                  <a:gd name="T2" fmla="*/ 326 w 347"/>
                  <a:gd name="T3" fmla="*/ 150 h 352"/>
                  <a:gd name="T4" fmla="*/ 335 w 347"/>
                  <a:gd name="T5" fmla="*/ 103 h 352"/>
                  <a:gd name="T6" fmla="*/ 294 w 347"/>
                  <a:gd name="T7" fmla="*/ 113 h 352"/>
                  <a:gd name="T8" fmla="*/ 282 w 347"/>
                  <a:gd name="T9" fmla="*/ 65 h 352"/>
                  <a:gd name="T10" fmla="*/ 262 w 347"/>
                  <a:gd name="T11" fmla="*/ 22 h 352"/>
                  <a:gd name="T12" fmla="*/ 234 w 347"/>
                  <a:gd name="T13" fmla="*/ 54 h 352"/>
                  <a:gd name="T14" fmla="*/ 196 w 347"/>
                  <a:gd name="T15" fmla="*/ 23 h 352"/>
                  <a:gd name="T16" fmla="*/ 155 w 347"/>
                  <a:gd name="T17" fmla="*/ 0 h 352"/>
                  <a:gd name="T18" fmla="*/ 151 w 347"/>
                  <a:gd name="T19" fmla="*/ 42 h 352"/>
                  <a:gd name="T20" fmla="*/ 102 w 347"/>
                  <a:gd name="T21" fmla="*/ 39 h 352"/>
                  <a:gd name="T22" fmla="*/ 55 w 347"/>
                  <a:gd name="T23" fmla="*/ 44 h 352"/>
                  <a:gd name="T24" fmla="*/ 77 w 347"/>
                  <a:gd name="T25" fmla="*/ 81 h 352"/>
                  <a:gd name="T26" fmla="*/ 35 w 347"/>
                  <a:gd name="T27" fmla="*/ 107 h 352"/>
                  <a:gd name="T28" fmla="*/ 0 w 347"/>
                  <a:gd name="T29" fmla="*/ 139 h 352"/>
                  <a:gd name="T30" fmla="*/ 39 w 347"/>
                  <a:gd name="T31" fmla="*/ 156 h 352"/>
                  <a:gd name="T32" fmla="*/ 39 w 347"/>
                  <a:gd name="T33" fmla="*/ 195 h 352"/>
                  <a:gd name="T34" fmla="*/ 0 w 347"/>
                  <a:gd name="T35" fmla="*/ 212 h 352"/>
                  <a:gd name="T36" fmla="*/ 35 w 347"/>
                  <a:gd name="T37" fmla="*/ 244 h 352"/>
                  <a:gd name="T38" fmla="*/ 77 w 347"/>
                  <a:gd name="T39" fmla="*/ 271 h 352"/>
                  <a:gd name="T40" fmla="*/ 55 w 347"/>
                  <a:gd name="T41" fmla="*/ 307 h 352"/>
                  <a:gd name="T42" fmla="*/ 102 w 347"/>
                  <a:gd name="T43" fmla="*/ 313 h 352"/>
                  <a:gd name="T44" fmla="*/ 151 w 347"/>
                  <a:gd name="T45" fmla="*/ 309 h 352"/>
                  <a:gd name="T46" fmla="*/ 155 w 347"/>
                  <a:gd name="T47" fmla="*/ 352 h 352"/>
                  <a:gd name="T48" fmla="*/ 196 w 347"/>
                  <a:gd name="T49" fmla="*/ 329 h 352"/>
                  <a:gd name="T50" fmla="*/ 234 w 347"/>
                  <a:gd name="T51" fmla="*/ 297 h 352"/>
                  <a:gd name="T52" fmla="*/ 262 w 347"/>
                  <a:gd name="T53" fmla="*/ 329 h 352"/>
                  <a:gd name="T54" fmla="*/ 282 w 347"/>
                  <a:gd name="T55" fmla="*/ 286 h 352"/>
                  <a:gd name="T56" fmla="*/ 294 w 347"/>
                  <a:gd name="T57" fmla="*/ 239 h 352"/>
                  <a:gd name="T58" fmla="*/ 335 w 347"/>
                  <a:gd name="T59" fmla="*/ 248 h 352"/>
                  <a:gd name="T60" fmla="*/ 326 w 347"/>
                  <a:gd name="T61" fmla="*/ 201 h 352"/>
                  <a:gd name="T62" fmla="*/ 174 w 347"/>
                  <a:gd name="T63" fmla="*/ 201 h 352"/>
                  <a:gd name="T64" fmla="*/ 174 w 347"/>
                  <a:gd name="T65" fmla="*/ 150 h 352"/>
                  <a:gd name="T66" fmla="*/ 174 w 347"/>
                  <a:gd name="T67" fmla="*/ 20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7" h="352">
                    <a:moveTo>
                      <a:pt x="308" y="195"/>
                    </a:moveTo>
                    <a:cubicBezTo>
                      <a:pt x="309" y="189"/>
                      <a:pt x="309" y="182"/>
                      <a:pt x="309" y="176"/>
                    </a:cubicBezTo>
                    <a:cubicBezTo>
                      <a:pt x="309" y="169"/>
                      <a:pt x="309" y="162"/>
                      <a:pt x="308" y="156"/>
                    </a:cubicBezTo>
                    <a:cubicBezTo>
                      <a:pt x="326" y="150"/>
                      <a:pt x="326" y="150"/>
                      <a:pt x="326" y="150"/>
                    </a:cubicBezTo>
                    <a:cubicBezTo>
                      <a:pt x="347" y="139"/>
                      <a:pt x="347" y="139"/>
                      <a:pt x="347" y="139"/>
                    </a:cubicBezTo>
                    <a:cubicBezTo>
                      <a:pt x="335" y="103"/>
                      <a:pt x="335" y="103"/>
                      <a:pt x="335" y="103"/>
                    </a:cubicBezTo>
                    <a:cubicBezTo>
                      <a:pt x="312" y="107"/>
                      <a:pt x="312" y="107"/>
                      <a:pt x="312" y="107"/>
                    </a:cubicBezTo>
                    <a:cubicBezTo>
                      <a:pt x="294" y="113"/>
                      <a:pt x="294" y="113"/>
                      <a:pt x="294" y="113"/>
                    </a:cubicBezTo>
                    <a:cubicBezTo>
                      <a:pt x="288" y="101"/>
                      <a:pt x="280" y="90"/>
                      <a:pt x="271" y="81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92" y="44"/>
                      <a:pt x="292" y="44"/>
                      <a:pt x="292" y="44"/>
                    </a:cubicBezTo>
                    <a:cubicBezTo>
                      <a:pt x="262" y="22"/>
                      <a:pt x="262" y="22"/>
                      <a:pt x="262" y="22"/>
                    </a:cubicBezTo>
                    <a:cubicBezTo>
                      <a:pt x="245" y="39"/>
                      <a:pt x="245" y="39"/>
                      <a:pt x="245" y="39"/>
                    </a:cubicBezTo>
                    <a:cubicBezTo>
                      <a:pt x="234" y="54"/>
                      <a:pt x="234" y="54"/>
                      <a:pt x="234" y="54"/>
                    </a:cubicBezTo>
                    <a:cubicBezTo>
                      <a:pt x="222" y="48"/>
                      <a:pt x="210" y="44"/>
                      <a:pt x="196" y="42"/>
                    </a:cubicBezTo>
                    <a:cubicBezTo>
                      <a:pt x="196" y="23"/>
                      <a:pt x="196" y="23"/>
                      <a:pt x="196" y="23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38" y="44"/>
                      <a:pt x="125" y="48"/>
                      <a:pt x="113" y="54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67" y="90"/>
                      <a:pt x="60" y="101"/>
                      <a:pt x="53" y="113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39" y="156"/>
                      <a:pt x="39" y="156"/>
                      <a:pt x="39" y="156"/>
                    </a:cubicBezTo>
                    <a:cubicBezTo>
                      <a:pt x="38" y="162"/>
                      <a:pt x="38" y="169"/>
                      <a:pt x="38" y="176"/>
                    </a:cubicBezTo>
                    <a:cubicBezTo>
                      <a:pt x="38" y="182"/>
                      <a:pt x="38" y="189"/>
                      <a:pt x="39" y="195"/>
                    </a:cubicBezTo>
                    <a:cubicBezTo>
                      <a:pt x="21" y="201"/>
                      <a:pt x="21" y="201"/>
                      <a:pt x="21" y="201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35" y="244"/>
                      <a:pt x="35" y="244"/>
                      <a:pt x="35" y="244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60" y="250"/>
                      <a:pt x="67" y="261"/>
                      <a:pt x="77" y="271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55" y="307"/>
                      <a:pt x="55" y="307"/>
                      <a:pt x="55" y="307"/>
                    </a:cubicBezTo>
                    <a:cubicBezTo>
                      <a:pt x="85" y="329"/>
                      <a:pt x="85" y="329"/>
                      <a:pt x="85" y="329"/>
                    </a:cubicBezTo>
                    <a:cubicBezTo>
                      <a:pt x="102" y="313"/>
                      <a:pt x="102" y="313"/>
                      <a:pt x="102" y="313"/>
                    </a:cubicBezTo>
                    <a:cubicBezTo>
                      <a:pt x="113" y="297"/>
                      <a:pt x="113" y="297"/>
                      <a:pt x="113" y="297"/>
                    </a:cubicBezTo>
                    <a:cubicBezTo>
                      <a:pt x="125" y="303"/>
                      <a:pt x="138" y="307"/>
                      <a:pt x="151" y="309"/>
                    </a:cubicBezTo>
                    <a:cubicBezTo>
                      <a:pt x="151" y="329"/>
                      <a:pt x="151" y="329"/>
                      <a:pt x="151" y="329"/>
                    </a:cubicBezTo>
                    <a:cubicBezTo>
                      <a:pt x="155" y="352"/>
                      <a:pt x="155" y="352"/>
                      <a:pt x="155" y="352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196" y="329"/>
                      <a:pt x="196" y="329"/>
                      <a:pt x="196" y="329"/>
                    </a:cubicBezTo>
                    <a:cubicBezTo>
                      <a:pt x="196" y="309"/>
                      <a:pt x="196" y="309"/>
                      <a:pt x="196" y="309"/>
                    </a:cubicBezTo>
                    <a:cubicBezTo>
                      <a:pt x="210" y="307"/>
                      <a:pt x="222" y="303"/>
                      <a:pt x="234" y="297"/>
                    </a:cubicBezTo>
                    <a:cubicBezTo>
                      <a:pt x="245" y="313"/>
                      <a:pt x="245" y="313"/>
                      <a:pt x="245" y="313"/>
                    </a:cubicBezTo>
                    <a:cubicBezTo>
                      <a:pt x="262" y="329"/>
                      <a:pt x="262" y="329"/>
                      <a:pt x="262" y="329"/>
                    </a:cubicBezTo>
                    <a:cubicBezTo>
                      <a:pt x="292" y="307"/>
                      <a:pt x="292" y="307"/>
                      <a:pt x="292" y="307"/>
                    </a:cubicBezTo>
                    <a:cubicBezTo>
                      <a:pt x="282" y="286"/>
                      <a:pt x="282" y="286"/>
                      <a:pt x="282" y="286"/>
                    </a:cubicBezTo>
                    <a:cubicBezTo>
                      <a:pt x="271" y="271"/>
                      <a:pt x="271" y="271"/>
                      <a:pt x="271" y="271"/>
                    </a:cubicBezTo>
                    <a:cubicBezTo>
                      <a:pt x="280" y="261"/>
                      <a:pt x="288" y="250"/>
                      <a:pt x="294" y="239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35" y="248"/>
                      <a:pt x="335" y="248"/>
                      <a:pt x="335" y="248"/>
                    </a:cubicBezTo>
                    <a:cubicBezTo>
                      <a:pt x="347" y="212"/>
                      <a:pt x="347" y="212"/>
                      <a:pt x="347" y="212"/>
                    </a:cubicBezTo>
                    <a:cubicBezTo>
                      <a:pt x="326" y="201"/>
                      <a:pt x="326" y="201"/>
                      <a:pt x="326" y="201"/>
                    </a:cubicBezTo>
                    <a:lnTo>
                      <a:pt x="308" y="195"/>
                    </a:lnTo>
                    <a:close/>
                    <a:moveTo>
                      <a:pt x="174" y="201"/>
                    </a:moveTo>
                    <a:cubicBezTo>
                      <a:pt x="159" y="201"/>
                      <a:pt x="148" y="190"/>
                      <a:pt x="148" y="176"/>
                    </a:cubicBezTo>
                    <a:cubicBezTo>
                      <a:pt x="148" y="162"/>
                      <a:pt x="159" y="150"/>
                      <a:pt x="174" y="150"/>
                    </a:cubicBezTo>
                    <a:cubicBezTo>
                      <a:pt x="188" y="150"/>
                      <a:pt x="199" y="162"/>
                      <a:pt x="199" y="176"/>
                    </a:cubicBezTo>
                    <a:cubicBezTo>
                      <a:pt x="199" y="190"/>
                      <a:pt x="188" y="201"/>
                      <a:pt x="174" y="201"/>
                    </a:cubicBezTo>
                    <a:close/>
                  </a:path>
                </a:pathLst>
              </a:custGeom>
              <a:solidFill>
                <a:srgbClr val="FAC1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6080125" y="3136900"/>
                <a:ext cx="747713" cy="746125"/>
              </a:xfrm>
              <a:custGeom>
                <a:avLst/>
                <a:gdLst>
                  <a:gd name="T0" fmla="*/ 100 w 199"/>
                  <a:gd name="T1" fmla="*/ 0 h 199"/>
                  <a:gd name="T2" fmla="*/ 0 w 199"/>
                  <a:gd name="T3" fmla="*/ 100 h 199"/>
                  <a:gd name="T4" fmla="*/ 100 w 199"/>
                  <a:gd name="T5" fmla="*/ 199 h 199"/>
                  <a:gd name="T6" fmla="*/ 199 w 199"/>
                  <a:gd name="T7" fmla="*/ 100 h 199"/>
                  <a:gd name="T8" fmla="*/ 100 w 199"/>
                  <a:gd name="T9" fmla="*/ 0 h 199"/>
                  <a:gd name="T10" fmla="*/ 100 w 199"/>
                  <a:gd name="T11" fmla="*/ 150 h 199"/>
                  <a:gd name="T12" fmla="*/ 49 w 199"/>
                  <a:gd name="T13" fmla="*/ 100 h 199"/>
                  <a:gd name="T14" fmla="*/ 100 w 199"/>
                  <a:gd name="T15" fmla="*/ 49 h 199"/>
                  <a:gd name="T16" fmla="*/ 150 w 199"/>
                  <a:gd name="T17" fmla="*/ 100 h 199"/>
                  <a:gd name="T18" fmla="*/ 100 w 199"/>
                  <a:gd name="T19" fmla="*/ 15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00" y="0"/>
                    </a:move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199"/>
                      <a:pt x="100" y="199"/>
                    </a:cubicBezTo>
                    <a:cubicBezTo>
                      <a:pt x="155" y="199"/>
                      <a:pt x="199" y="155"/>
                      <a:pt x="199" y="100"/>
                    </a:cubicBezTo>
                    <a:cubicBezTo>
                      <a:pt x="199" y="45"/>
                      <a:pt x="155" y="0"/>
                      <a:pt x="100" y="0"/>
                    </a:cubicBezTo>
                    <a:close/>
                    <a:moveTo>
                      <a:pt x="100" y="150"/>
                    </a:moveTo>
                    <a:cubicBezTo>
                      <a:pt x="72" y="150"/>
                      <a:pt x="49" y="128"/>
                      <a:pt x="49" y="100"/>
                    </a:cubicBezTo>
                    <a:cubicBezTo>
                      <a:pt x="49" y="72"/>
                      <a:pt x="72" y="49"/>
                      <a:pt x="100" y="49"/>
                    </a:cubicBezTo>
                    <a:cubicBezTo>
                      <a:pt x="127" y="49"/>
                      <a:pt x="150" y="72"/>
                      <a:pt x="150" y="100"/>
                    </a:cubicBezTo>
                    <a:cubicBezTo>
                      <a:pt x="150" y="128"/>
                      <a:pt x="127" y="150"/>
                      <a:pt x="100" y="15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561805" y="2289952"/>
              <a:ext cx="1511085" cy="1509370"/>
              <a:chOff x="5305425" y="2638425"/>
              <a:chExt cx="1579563" cy="1577975"/>
            </a:xfrm>
            <a:solidFill>
              <a:srgbClr val="000000">
                <a:alpha val="60000"/>
              </a:srgbClr>
            </a:solidFill>
            <a:effectLst>
              <a:outerShdw blurRad="190500" dir="2700000" algn="tl" rotWithShape="0">
                <a:prstClr val="black">
                  <a:alpha val="41000"/>
                </a:prstClr>
              </a:outerShdw>
            </a:effectLst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5305425" y="2638425"/>
                <a:ext cx="1579563" cy="1577975"/>
              </a:xfrm>
              <a:custGeom>
                <a:avLst/>
                <a:gdLst>
                  <a:gd name="T0" fmla="*/ 421 w 421"/>
                  <a:gd name="T1" fmla="*/ 229 h 421"/>
                  <a:gd name="T2" fmla="*/ 398 w 421"/>
                  <a:gd name="T3" fmla="*/ 188 h 421"/>
                  <a:gd name="T4" fmla="*/ 367 w 421"/>
                  <a:gd name="T5" fmla="*/ 146 h 421"/>
                  <a:gd name="T6" fmla="*/ 402 w 421"/>
                  <a:gd name="T7" fmla="*/ 122 h 421"/>
                  <a:gd name="T8" fmla="*/ 361 w 421"/>
                  <a:gd name="T9" fmla="*/ 97 h 421"/>
                  <a:gd name="T10" fmla="*/ 314 w 421"/>
                  <a:gd name="T11" fmla="*/ 77 h 421"/>
                  <a:gd name="T12" fmla="*/ 332 w 421"/>
                  <a:gd name="T13" fmla="*/ 38 h 421"/>
                  <a:gd name="T14" fmla="*/ 285 w 421"/>
                  <a:gd name="T15" fmla="*/ 37 h 421"/>
                  <a:gd name="T16" fmla="*/ 233 w 421"/>
                  <a:gd name="T17" fmla="*/ 43 h 421"/>
                  <a:gd name="T18" fmla="*/ 229 w 421"/>
                  <a:gd name="T19" fmla="*/ 0 h 421"/>
                  <a:gd name="T20" fmla="*/ 188 w 421"/>
                  <a:gd name="T21" fmla="*/ 23 h 421"/>
                  <a:gd name="T22" fmla="*/ 146 w 421"/>
                  <a:gd name="T23" fmla="*/ 54 h 421"/>
                  <a:gd name="T24" fmla="*/ 122 w 421"/>
                  <a:gd name="T25" fmla="*/ 19 h 421"/>
                  <a:gd name="T26" fmla="*/ 98 w 421"/>
                  <a:gd name="T27" fmla="*/ 60 h 421"/>
                  <a:gd name="T28" fmla="*/ 77 w 421"/>
                  <a:gd name="T29" fmla="*/ 107 h 421"/>
                  <a:gd name="T30" fmla="*/ 38 w 421"/>
                  <a:gd name="T31" fmla="*/ 89 h 421"/>
                  <a:gd name="T32" fmla="*/ 37 w 421"/>
                  <a:gd name="T33" fmla="*/ 136 h 421"/>
                  <a:gd name="T34" fmla="*/ 43 w 421"/>
                  <a:gd name="T35" fmla="*/ 188 h 421"/>
                  <a:gd name="T36" fmla="*/ 0 w 421"/>
                  <a:gd name="T37" fmla="*/ 192 h 421"/>
                  <a:gd name="T38" fmla="*/ 24 w 421"/>
                  <a:gd name="T39" fmla="*/ 233 h 421"/>
                  <a:gd name="T40" fmla="*/ 54 w 421"/>
                  <a:gd name="T41" fmla="*/ 274 h 421"/>
                  <a:gd name="T42" fmla="*/ 19 w 421"/>
                  <a:gd name="T43" fmla="*/ 299 h 421"/>
                  <a:gd name="T44" fmla="*/ 60 w 421"/>
                  <a:gd name="T45" fmla="*/ 323 h 421"/>
                  <a:gd name="T46" fmla="*/ 107 w 421"/>
                  <a:gd name="T47" fmla="*/ 344 h 421"/>
                  <a:gd name="T48" fmla="*/ 89 w 421"/>
                  <a:gd name="T49" fmla="*/ 383 h 421"/>
                  <a:gd name="T50" fmla="*/ 137 w 421"/>
                  <a:gd name="T51" fmla="*/ 384 h 421"/>
                  <a:gd name="T52" fmla="*/ 188 w 421"/>
                  <a:gd name="T53" fmla="*/ 378 h 421"/>
                  <a:gd name="T54" fmla="*/ 192 w 421"/>
                  <a:gd name="T55" fmla="*/ 421 h 421"/>
                  <a:gd name="T56" fmla="*/ 233 w 421"/>
                  <a:gd name="T57" fmla="*/ 397 h 421"/>
                  <a:gd name="T58" fmla="*/ 275 w 421"/>
                  <a:gd name="T59" fmla="*/ 367 h 421"/>
                  <a:gd name="T60" fmla="*/ 299 w 421"/>
                  <a:gd name="T61" fmla="*/ 402 h 421"/>
                  <a:gd name="T62" fmla="*/ 324 w 421"/>
                  <a:gd name="T63" fmla="*/ 361 h 421"/>
                  <a:gd name="T64" fmla="*/ 344 w 421"/>
                  <a:gd name="T65" fmla="*/ 314 h 421"/>
                  <a:gd name="T66" fmla="*/ 383 w 421"/>
                  <a:gd name="T67" fmla="*/ 332 h 421"/>
                  <a:gd name="T68" fmla="*/ 384 w 421"/>
                  <a:gd name="T69" fmla="*/ 284 h 421"/>
                  <a:gd name="T70" fmla="*/ 378 w 421"/>
                  <a:gd name="T71" fmla="*/ 233 h 421"/>
                  <a:gd name="T72" fmla="*/ 211 w 421"/>
                  <a:gd name="T73" fmla="*/ 236 h 421"/>
                  <a:gd name="T74" fmla="*/ 211 w 421"/>
                  <a:gd name="T75" fmla="*/ 185 h 421"/>
                  <a:gd name="T76" fmla="*/ 211 w 421"/>
                  <a:gd name="T77" fmla="*/ 236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421">
                    <a:moveTo>
                      <a:pt x="398" y="233"/>
                    </a:moveTo>
                    <a:cubicBezTo>
                      <a:pt x="421" y="229"/>
                      <a:pt x="421" y="229"/>
                      <a:pt x="421" y="229"/>
                    </a:cubicBezTo>
                    <a:cubicBezTo>
                      <a:pt x="421" y="192"/>
                      <a:pt x="421" y="192"/>
                      <a:pt x="421" y="192"/>
                    </a:cubicBezTo>
                    <a:cubicBezTo>
                      <a:pt x="398" y="188"/>
                      <a:pt x="398" y="188"/>
                      <a:pt x="398" y="188"/>
                    </a:cubicBezTo>
                    <a:cubicBezTo>
                      <a:pt x="378" y="188"/>
                      <a:pt x="378" y="188"/>
                      <a:pt x="378" y="188"/>
                    </a:cubicBezTo>
                    <a:cubicBezTo>
                      <a:pt x="376" y="173"/>
                      <a:pt x="372" y="159"/>
                      <a:pt x="367" y="146"/>
                    </a:cubicBezTo>
                    <a:cubicBezTo>
                      <a:pt x="384" y="136"/>
                      <a:pt x="384" y="136"/>
                      <a:pt x="384" y="136"/>
                    </a:cubicBezTo>
                    <a:cubicBezTo>
                      <a:pt x="402" y="122"/>
                      <a:pt x="402" y="122"/>
                      <a:pt x="402" y="122"/>
                    </a:cubicBezTo>
                    <a:cubicBezTo>
                      <a:pt x="383" y="89"/>
                      <a:pt x="383" y="89"/>
                      <a:pt x="383" y="89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36" y="96"/>
                      <a:pt x="325" y="85"/>
                      <a:pt x="314" y="77"/>
                    </a:cubicBezTo>
                    <a:cubicBezTo>
                      <a:pt x="324" y="60"/>
                      <a:pt x="324" y="60"/>
                      <a:pt x="324" y="60"/>
                    </a:cubicBezTo>
                    <a:cubicBezTo>
                      <a:pt x="332" y="38"/>
                      <a:pt x="332" y="38"/>
                      <a:pt x="332" y="38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285" y="37"/>
                      <a:pt x="285" y="37"/>
                      <a:pt x="285" y="37"/>
                    </a:cubicBezTo>
                    <a:cubicBezTo>
                      <a:pt x="275" y="54"/>
                      <a:pt x="275" y="54"/>
                      <a:pt x="275" y="54"/>
                    </a:cubicBezTo>
                    <a:cubicBezTo>
                      <a:pt x="262" y="49"/>
                      <a:pt x="248" y="45"/>
                      <a:pt x="233" y="4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8" y="43"/>
                      <a:pt x="188" y="43"/>
                      <a:pt x="188" y="43"/>
                    </a:cubicBezTo>
                    <a:cubicBezTo>
                      <a:pt x="173" y="45"/>
                      <a:pt x="160" y="49"/>
                      <a:pt x="146" y="54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96" y="85"/>
                      <a:pt x="86" y="96"/>
                      <a:pt x="77" y="10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54" y="146"/>
                      <a:pt x="54" y="146"/>
                      <a:pt x="54" y="146"/>
                    </a:cubicBezTo>
                    <a:cubicBezTo>
                      <a:pt x="49" y="159"/>
                      <a:pt x="45" y="173"/>
                      <a:pt x="43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45" y="247"/>
                      <a:pt x="49" y="261"/>
                      <a:pt x="54" y="274"/>
                    </a:cubicBezTo>
                    <a:cubicBezTo>
                      <a:pt x="37" y="284"/>
                      <a:pt x="37" y="284"/>
                      <a:pt x="37" y="284"/>
                    </a:cubicBezTo>
                    <a:cubicBezTo>
                      <a:pt x="19" y="299"/>
                      <a:pt x="19" y="299"/>
                      <a:pt x="19" y="299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60" y="323"/>
                      <a:pt x="60" y="323"/>
                      <a:pt x="60" y="323"/>
                    </a:cubicBezTo>
                    <a:cubicBezTo>
                      <a:pt x="77" y="314"/>
                      <a:pt x="77" y="314"/>
                      <a:pt x="77" y="314"/>
                    </a:cubicBezTo>
                    <a:cubicBezTo>
                      <a:pt x="86" y="325"/>
                      <a:pt x="96" y="335"/>
                      <a:pt x="107" y="344"/>
                    </a:cubicBezTo>
                    <a:cubicBezTo>
                      <a:pt x="98" y="361"/>
                      <a:pt x="98" y="361"/>
                      <a:pt x="98" y="361"/>
                    </a:cubicBezTo>
                    <a:cubicBezTo>
                      <a:pt x="89" y="383"/>
                      <a:pt x="89" y="383"/>
                      <a:pt x="89" y="383"/>
                    </a:cubicBezTo>
                    <a:cubicBezTo>
                      <a:pt x="122" y="402"/>
                      <a:pt x="122" y="402"/>
                      <a:pt x="122" y="402"/>
                    </a:cubicBezTo>
                    <a:cubicBezTo>
                      <a:pt x="137" y="384"/>
                      <a:pt x="137" y="384"/>
                      <a:pt x="137" y="384"/>
                    </a:cubicBezTo>
                    <a:cubicBezTo>
                      <a:pt x="146" y="367"/>
                      <a:pt x="146" y="367"/>
                      <a:pt x="146" y="367"/>
                    </a:cubicBezTo>
                    <a:cubicBezTo>
                      <a:pt x="160" y="372"/>
                      <a:pt x="173" y="376"/>
                      <a:pt x="188" y="378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29" y="421"/>
                      <a:pt x="229" y="421"/>
                      <a:pt x="229" y="421"/>
                    </a:cubicBezTo>
                    <a:cubicBezTo>
                      <a:pt x="233" y="397"/>
                      <a:pt x="233" y="397"/>
                      <a:pt x="233" y="397"/>
                    </a:cubicBezTo>
                    <a:cubicBezTo>
                      <a:pt x="233" y="378"/>
                      <a:pt x="233" y="378"/>
                      <a:pt x="233" y="378"/>
                    </a:cubicBezTo>
                    <a:cubicBezTo>
                      <a:pt x="248" y="376"/>
                      <a:pt x="262" y="372"/>
                      <a:pt x="275" y="367"/>
                    </a:cubicBezTo>
                    <a:cubicBezTo>
                      <a:pt x="285" y="384"/>
                      <a:pt x="285" y="384"/>
                      <a:pt x="285" y="384"/>
                    </a:cubicBezTo>
                    <a:cubicBezTo>
                      <a:pt x="299" y="402"/>
                      <a:pt x="299" y="402"/>
                      <a:pt x="299" y="402"/>
                    </a:cubicBezTo>
                    <a:cubicBezTo>
                      <a:pt x="332" y="383"/>
                      <a:pt x="332" y="383"/>
                      <a:pt x="332" y="383"/>
                    </a:cubicBezTo>
                    <a:cubicBezTo>
                      <a:pt x="324" y="361"/>
                      <a:pt x="324" y="361"/>
                      <a:pt x="324" y="361"/>
                    </a:cubicBezTo>
                    <a:cubicBezTo>
                      <a:pt x="314" y="344"/>
                      <a:pt x="314" y="344"/>
                      <a:pt x="314" y="344"/>
                    </a:cubicBezTo>
                    <a:cubicBezTo>
                      <a:pt x="325" y="335"/>
                      <a:pt x="336" y="325"/>
                      <a:pt x="344" y="314"/>
                    </a:cubicBezTo>
                    <a:cubicBezTo>
                      <a:pt x="361" y="323"/>
                      <a:pt x="361" y="323"/>
                      <a:pt x="361" y="323"/>
                    </a:cubicBezTo>
                    <a:cubicBezTo>
                      <a:pt x="383" y="332"/>
                      <a:pt x="383" y="332"/>
                      <a:pt x="383" y="332"/>
                    </a:cubicBezTo>
                    <a:cubicBezTo>
                      <a:pt x="402" y="299"/>
                      <a:pt x="402" y="299"/>
                      <a:pt x="402" y="299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367" y="274"/>
                      <a:pt x="367" y="274"/>
                      <a:pt x="367" y="274"/>
                    </a:cubicBezTo>
                    <a:cubicBezTo>
                      <a:pt x="372" y="261"/>
                      <a:pt x="376" y="247"/>
                      <a:pt x="378" y="233"/>
                    </a:cubicBezTo>
                    <a:lnTo>
                      <a:pt x="398" y="233"/>
                    </a:lnTo>
                    <a:close/>
                    <a:moveTo>
                      <a:pt x="211" y="236"/>
                    </a:moveTo>
                    <a:cubicBezTo>
                      <a:pt x="197" y="236"/>
                      <a:pt x="185" y="224"/>
                      <a:pt x="185" y="210"/>
                    </a:cubicBezTo>
                    <a:cubicBezTo>
                      <a:pt x="185" y="196"/>
                      <a:pt x="197" y="185"/>
                      <a:pt x="211" y="185"/>
                    </a:cubicBezTo>
                    <a:cubicBezTo>
                      <a:pt x="225" y="185"/>
                      <a:pt x="236" y="196"/>
                      <a:pt x="236" y="210"/>
                    </a:cubicBezTo>
                    <a:cubicBezTo>
                      <a:pt x="236" y="224"/>
                      <a:pt x="225" y="236"/>
                      <a:pt x="211" y="236"/>
                    </a:cubicBezTo>
                    <a:close/>
                  </a:path>
                </a:pathLst>
              </a:custGeom>
              <a:solidFill>
                <a:srgbClr val="F956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7"/>
              <p:cNvSpPr>
                <a:spLocks noEditPoints="1"/>
              </p:cNvSpPr>
              <p:nvPr/>
            </p:nvSpPr>
            <p:spPr bwMode="auto">
              <a:xfrm>
                <a:off x="5602288" y="2933700"/>
                <a:ext cx="985838" cy="985838"/>
              </a:xfrm>
              <a:custGeom>
                <a:avLst/>
                <a:gdLst>
                  <a:gd name="T0" fmla="*/ 132 w 263"/>
                  <a:gd name="T1" fmla="*/ 0 h 263"/>
                  <a:gd name="T2" fmla="*/ 0 w 263"/>
                  <a:gd name="T3" fmla="*/ 131 h 263"/>
                  <a:gd name="T4" fmla="*/ 132 w 263"/>
                  <a:gd name="T5" fmla="*/ 263 h 263"/>
                  <a:gd name="T6" fmla="*/ 263 w 263"/>
                  <a:gd name="T7" fmla="*/ 131 h 263"/>
                  <a:gd name="T8" fmla="*/ 132 w 263"/>
                  <a:gd name="T9" fmla="*/ 0 h 263"/>
                  <a:gd name="T10" fmla="*/ 132 w 263"/>
                  <a:gd name="T11" fmla="*/ 190 h 263"/>
                  <a:gd name="T12" fmla="*/ 73 w 263"/>
                  <a:gd name="T13" fmla="*/ 131 h 263"/>
                  <a:gd name="T14" fmla="*/ 132 w 263"/>
                  <a:gd name="T15" fmla="*/ 73 h 263"/>
                  <a:gd name="T16" fmla="*/ 190 w 263"/>
                  <a:gd name="T17" fmla="*/ 131 h 263"/>
                  <a:gd name="T18" fmla="*/ 132 w 263"/>
                  <a:gd name="T19" fmla="*/ 19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" h="263">
                    <a:moveTo>
                      <a:pt x="132" y="0"/>
                    </a:moveTo>
                    <a:cubicBezTo>
                      <a:pt x="59" y="0"/>
                      <a:pt x="0" y="59"/>
                      <a:pt x="0" y="131"/>
                    </a:cubicBezTo>
                    <a:cubicBezTo>
                      <a:pt x="0" y="204"/>
                      <a:pt x="59" y="263"/>
                      <a:pt x="132" y="263"/>
                    </a:cubicBezTo>
                    <a:cubicBezTo>
                      <a:pt x="204" y="263"/>
                      <a:pt x="263" y="204"/>
                      <a:pt x="263" y="131"/>
                    </a:cubicBezTo>
                    <a:cubicBezTo>
                      <a:pt x="263" y="59"/>
                      <a:pt x="204" y="0"/>
                      <a:pt x="132" y="0"/>
                    </a:cubicBezTo>
                    <a:close/>
                    <a:moveTo>
                      <a:pt x="132" y="190"/>
                    </a:moveTo>
                    <a:cubicBezTo>
                      <a:pt x="99" y="190"/>
                      <a:pt x="73" y="164"/>
                      <a:pt x="73" y="131"/>
                    </a:cubicBezTo>
                    <a:cubicBezTo>
                      <a:pt x="73" y="99"/>
                      <a:pt x="99" y="73"/>
                      <a:pt x="132" y="73"/>
                    </a:cubicBezTo>
                    <a:cubicBezTo>
                      <a:pt x="164" y="73"/>
                      <a:pt x="190" y="99"/>
                      <a:pt x="190" y="131"/>
                    </a:cubicBezTo>
                    <a:cubicBezTo>
                      <a:pt x="190" y="164"/>
                      <a:pt x="164" y="190"/>
                      <a:pt x="132" y="19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B6F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TextBox 45"/>
            <p:cNvSpPr txBox="1"/>
            <p:nvPr/>
          </p:nvSpPr>
          <p:spPr>
            <a:xfrm>
              <a:off x="207243" y="2287431"/>
              <a:ext cx="1300688" cy="69307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多平台共享服务，提升行业效率、降低成本、降低风险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88569" y="1205815"/>
              <a:ext cx="1356995" cy="34544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服务共享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0" name="TextBox 47"/>
            <p:cNvSpPr txBox="1"/>
            <p:nvPr/>
          </p:nvSpPr>
          <p:spPr>
            <a:xfrm>
              <a:off x="793067" y="3316207"/>
              <a:ext cx="1657433" cy="53269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通过控制成本、保障品质，从而提供有竞争力的产品，获得竞争优势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182855" y="4338683"/>
              <a:ext cx="1199327" cy="25715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平台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6249035" y="1654471"/>
              <a:ext cx="2175193" cy="589974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众医联、众食联、众康联、众妆联等平台为项目提供有竞争力的产品同时，还将成为销售渠道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61340" y="1781626"/>
              <a:ext cx="1598295" cy="34544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多平台联动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4" name="TextBox 51"/>
            <p:cNvSpPr txBox="1"/>
            <p:nvPr/>
          </p:nvSpPr>
          <p:spPr>
            <a:xfrm>
              <a:off x="7303207" y="3316315"/>
              <a:ext cx="1749983" cy="750354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平台共享技术支撑体系，实现不同产业之间的智慧联通，同时实现跨产业大数据融通和场景应用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7685" y="3896139"/>
              <a:ext cx="1199327" cy="29908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技术协同</a:t>
              </a:r>
              <a:endParaRPr kumimoji="0" lang="zh-CN" altLang="en-US" sz="1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cxnSp>
          <p:nvCxnSpPr>
            <p:cNvPr id="26" name="肘形连接符 167"/>
            <p:cNvCxnSpPr/>
            <p:nvPr/>
          </p:nvCxnSpPr>
          <p:spPr>
            <a:xfrm rot="10800000" flipV="1">
              <a:off x="365427" y="2501082"/>
              <a:ext cx="1590116" cy="542795"/>
            </a:xfrm>
            <a:prstGeom prst="bentConnector3">
              <a:avLst>
                <a:gd name="adj1" fmla="val 32626"/>
              </a:avLst>
            </a:prstGeom>
            <a:noFill/>
            <a:ln w="9525" cap="flat" cmpd="sng" algn="ctr">
              <a:solidFill>
                <a:srgbClr val="2B6F7D">
                  <a:lumMod val="75000"/>
                </a:srgbClr>
              </a:solidFill>
              <a:prstDash val="sysDash"/>
            </a:ln>
            <a:effectLst/>
          </p:spPr>
        </p:cxnSp>
        <p:cxnSp>
          <p:nvCxnSpPr>
            <p:cNvPr id="27" name="肘形连接符 168"/>
            <p:cNvCxnSpPr/>
            <p:nvPr/>
          </p:nvCxnSpPr>
          <p:spPr>
            <a:xfrm rot="10800000">
              <a:off x="1160485" y="3288828"/>
              <a:ext cx="1711721" cy="375837"/>
            </a:xfrm>
            <a:prstGeom prst="bentConnector3">
              <a:avLst>
                <a:gd name="adj1" fmla="val 29965"/>
              </a:avLst>
            </a:prstGeom>
            <a:noFill/>
            <a:ln w="9525" cap="flat" cmpd="sng" algn="ctr">
              <a:solidFill>
                <a:srgbClr val="2B6F7D">
                  <a:lumMod val="75000"/>
                </a:srgbClr>
              </a:solidFill>
              <a:prstDash val="sysDash"/>
            </a:ln>
            <a:effectLst/>
          </p:spPr>
        </p:cxnSp>
        <p:cxnSp>
          <p:nvCxnSpPr>
            <p:cNvPr id="28" name="肘形连接符 169"/>
            <p:cNvCxnSpPr/>
            <p:nvPr/>
          </p:nvCxnSpPr>
          <p:spPr>
            <a:xfrm rot="10800000" flipV="1">
              <a:off x="6908750" y="3321000"/>
              <a:ext cx="1818481" cy="368987"/>
            </a:xfrm>
            <a:prstGeom prst="bentConnector3">
              <a:avLst>
                <a:gd name="adj1" fmla="val 77764"/>
              </a:avLst>
            </a:prstGeom>
            <a:noFill/>
            <a:ln w="9525" cap="flat" cmpd="sng" algn="ctr">
              <a:solidFill>
                <a:srgbClr val="2B6F7D">
                  <a:lumMod val="75000"/>
                </a:srgbClr>
              </a:solidFill>
              <a:prstDash val="sysDash"/>
            </a:ln>
            <a:effectLst/>
          </p:spPr>
        </p:cxnSp>
        <p:cxnSp>
          <p:nvCxnSpPr>
            <p:cNvPr id="29" name="肘形连接符 170"/>
            <p:cNvCxnSpPr/>
            <p:nvPr/>
          </p:nvCxnSpPr>
          <p:spPr>
            <a:xfrm rot="10800000" flipV="1">
              <a:off x="5712679" y="1652977"/>
              <a:ext cx="2150345" cy="519027"/>
            </a:xfrm>
            <a:prstGeom prst="bentConnector3">
              <a:avLst>
                <a:gd name="adj1" fmla="val 77024"/>
              </a:avLst>
            </a:prstGeom>
            <a:noFill/>
            <a:ln w="9525" cap="flat" cmpd="sng" algn="ctr">
              <a:solidFill>
                <a:srgbClr val="2B6F7D">
                  <a:lumMod val="75000"/>
                </a:srgbClr>
              </a:solidFill>
              <a:prstDash val="sysDash"/>
            </a:ln>
            <a:effectLst/>
          </p:spPr>
        </p:cxn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21752" y="405663"/>
            <a:ext cx="6181566" cy="66848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、文旅产业平台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跨业协同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588999-52E3-41B1-9D63-33A575F3D321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内容占位符 30"/>
          <p:cNvSpPr>
            <a:spLocks noGrp="1"/>
          </p:cNvSpPr>
          <p:nvPr>
            <p:ph sz="quarter" idx="4294967295"/>
          </p:nvPr>
        </p:nvSpPr>
        <p:spPr>
          <a:xfrm>
            <a:off x="1176338" y="1196975"/>
            <a:ext cx="11014075" cy="503238"/>
          </a:xfrm>
        </p:spPr>
        <p:txBody>
          <a:bodyPr>
            <a:normAutofit/>
          </a:bodyPr>
          <a:lstStyle/>
          <a:p>
            <a:r>
              <a:rPr lang="zh-CN" altLang="en-US" sz="2400" spc="300" dirty="0">
                <a:solidFill>
                  <a:prstClr val="black"/>
                </a:solidFill>
              </a:rPr>
              <a:t>众字辈</a:t>
            </a:r>
            <a:r>
              <a:rPr lang="en-US" altLang="zh-CN" sz="2400" spc="300" dirty="0">
                <a:solidFill>
                  <a:prstClr val="black"/>
                </a:solidFill>
              </a:rPr>
              <a:t>—</a:t>
            </a:r>
            <a:r>
              <a:rPr lang="zh-CN" altLang="en-US" sz="2400" spc="300" dirty="0">
                <a:solidFill>
                  <a:prstClr val="black"/>
                </a:solidFill>
              </a:rPr>
              <a:t>多平台协同发展的价值</a:t>
            </a:r>
            <a:endParaRPr lang="zh-CN" altLang="en-US" sz="2400" spc="300" dirty="0">
              <a:solidFill>
                <a:prstClr val="black"/>
              </a:solidFill>
            </a:endParaRPr>
          </a:p>
        </p:txBody>
      </p:sp>
      <p:sp>
        <p:nvSpPr>
          <p:cNvPr id="35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6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</p:spTree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22477" y="1589787"/>
            <a:ext cx="5942040" cy="4611956"/>
            <a:chOff x="3741906" y="1117924"/>
            <a:chExt cx="7189033" cy="5184576"/>
          </a:xfrm>
        </p:grpSpPr>
        <p:sp>
          <p:nvSpPr>
            <p:cNvPr id="8" name="koppt-连接线"/>
            <p:cNvSpPr>
              <a:spLocks noChangeShapeType="1"/>
            </p:cNvSpPr>
            <p:nvPr/>
          </p:nvSpPr>
          <p:spPr bwMode="auto">
            <a:xfrm flipH="1">
              <a:off x="5608417" y="2165205"/>
              <a:ext cx="644798" cy="815288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koppt-连接线"/>
            <p:cNvSpPr/>
            <p:nvPr/>
          </p:nvSpPr>
          <p:spPr bwMode="auto">
            <a:xfrm>
              <a:off x="4961690" y="4546683"/>
              <a:ext cx="1581636" cy="1233824"/>
            </a:xfrm>
            <a:custGeom>
              <a:avLst/>
              <a:gdLst>
                <a:gd name="T0" fmla="*/ 818 w 1641"/>
                <a:gd name="T1" fmla="*/ 0 h 1303"/>
                <a:gd name="T2" fmla="*/ 0 w 1641"/>
                <a:gd name="T3" fmla="*/ 1303 h 1303"/>
                <a:gd name="T4" fmla="*/ 1641 w 1641"/>
                <a:gd name="T5" fmla="*/ 1007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1" h="1303">
                  <a:moveTo>
                    <a:pt x="818" y="0"/>
                  </a:moveTo>
                  <a:lnTo>
                    <a:pt x="0" y="1303"/>
                  </a:lnTo>
                  <a:lnTo>
                    <a:pt x="1641" y="1007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koppt-连接线"/>
            <p:cNvSpPr/>
            <p:nvPr/>
          </p:nvSpPr>
          <p:spPr bwMode="auto">
            <a:xfrm>
              <a:off x="8487361" y="1343288"/>
              <a:ext cx="1925721" cy="1169434"/>
            </a:xfrm>
            <a:custGeom>
              <a:avLst/>
              <a:gdLst>
                <a:gd name="T0" fmla="*/ 0 w 1998"/>
                <a:gd name="T1" fmla="*/ 949 h 1235"/>
                <a:gd name="T2" fmla="*/ 551 w 1998"/>
                <a:gd name="T3" fmla="*/ 0 h 1235"/>
                <a:gd name="T4" fmla="*/ 804 w 1998"/>
                <a:gd name="T5" fmla="*/ 795 h 1235"/>
                <a:gd name="T6" fmla="*/ 1998 w 1998"/>
                <a:gd name="T7" fmla="*/ 542 h 1235"/>
                <a:gd name="T8" fmla="*/ 1998 w 1998"/>
                <a:gd name="T9" fmla="*/ 1235 h 1235"/>
                <a:gd name="T10" fmla="*/ 804 w 1998"/>
                <a:gd name="T11" fmla="*/ 79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8" h="1235">
                  <a:moveTo>
                    <a:pt x="0" y="949"/>
                  </a:moveTo>
                  <a:lnTo>
                    <a:pt x="551" y="0"/>
                  </a:lnTo>
                  <a:lnTo>
                    <a:pt x="804" y="795"/>
                  </a:lnTo>
                  <a:lnTo>
                    <a:pt x="1998" y="542"/>
                  </a:lnTo>
                  <a:lnTo>
                    <a:pt x="1998" y="1235"/>
                  </a:lnTo>
                  <a:lnTo>
                    <a:pt x="804" y="795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koppt-连接线"/>
            <p:cNvSpPr/>
            <p:nvPr/>
          </p:nvSpPr>
          <p:spPr bwMode="auto">
            <a:xfrm>
              <a:off x="4808442" y="1229659"/>
              <a:ext cx="2037526" cy="971528"/>
            </a:xfrm>
            <a:custGeom>
              <a:avLst/>
              <a:gdLst>
                <a:gd name="T0" fmla="*/ 0 w 2114"/>
                <a:gd name="T1" fmla="*/ 0 h 1026"/>
                <a:gd name="T2" fmla="*/ 327 w 2114"/>
                <a:gd name="T3" fmla="*/ 1026 h 1026"/>
                <a:gd name="T4" fmla="*/ 2114 w 2114"/>
                <a:gd name="T5" fmla="*/ 563 h 1026"/>
                <a:gd name="T6" fmla="*/ 0 w 2114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4" h="1026">
                  <a:moveTo>
                    <a:pt x="0" y="0"/>
                  </a:moveTo>
                  <a:lnTo>
                    <a:pt x="327" y="1026"/>
                  </a:lnTo>
                  <a:lnTo>
                    <a:pt x="2114" y="5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koppt-连接线"/>
            <p:cNvSpPr/>
            <p:nvPr/>
          </p:nvSpPr>
          <p:spPr bwMode="auto">
            <a:xfrm>
              <a:off x="6630071" y="1845150"/>
              <a:ext cx="2769069" cy="2777286"/>
            </a:xfrm>
            <a:custGeom>
              <a:avLst/>
              <a:gdLst>
                <a:gd name="T0" fmla="*/ 2440 w 2873"/>
                <a:gd name="T1" fmla="*/ 878 h 2933"/>
                <a:gd name="T2" fmla="*/ 1314 w 2873"/>
                <a:gd name="T3" fmla="*/ 1580 h 2933"/>
                <a:gd name="T4" fmla="*/ 1158 w 2873"/>
                <a:gd name="T5" fmla="*/ 2143 h 2933"/>
                <a:gd name="T6" fmla="*/ 1165 w 2873"/>
                <a:gd name="T7" fmla="*/ 2933 h 2933"/>
                <a:gd name="T8" fmla="*/ 2374 w 2873"/>
                <a:gd name="T9" fmla="*/ 2500 h 2933"/>
                <a:gd name="T10" fmla="*/ 640 w 2873"/>
                <a:gd name="T11" fmla="*/ 1989 h 2933"/>
                <a:gd name="T12" fmla="*/ 0 w 2873"/>
                <a:gd name="T13" fmla="*/ 852 h 2933"/>
                <a:gd name="T14" fmla="*/ 484 w 2873"/>
                <a:gd name="T15" fmla="*/ 334 h 2933"/>
                <a:gd name="T16" fmla="*/ 1241 w 2873"/>
                <a:gd name="T17" fmla="*/ 0 h 2933"/>
                <a:gd name="T18" fmla="*/ 1927 w 2873"/>
                <a:gd name="T19" fmla="*/ 419 h 2933"/>
                <a:gd name="T20" fmla="*/ 2873 w 2873"/>
                <a:gd name="T21" fmla="*/ 197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" h="2933">
                  <a:moveTo>
                    <a:pt x="2440" y="878"/>
                  </a:moveTo>
                  <a:lnTo>
                    <a:pt x="1314" y="1580"/>
                  </a:lnTo>
                  <a:lnTo>
                    <a:pt x="1158" y="2143"/>
                  </a:lnTo>
                  <a:lnTo>
                    <a:pt x="1165" y="2933"/>
                  </a:lnTo>
                  <a:lnTo>
                    <a:pt x="2374" y="2500"/>
                  </a:lnTo>
                  <a:lnTo>
                    <a:pt x="640" y="1989"/>
                  </a:lnTo>
                  <a:lnTo>
                    <a:pt x="0" y="852"/>
                  </a:lnTo>
                  <a:lnTo>
                    <a:pt x="484" y="334"/>
                  </a:lnTo>
                  <a:lnTo>
                    <a:pt x="1241" y="0"/>
                  </a:lnTo>
                  <a:lnTo>
                    <a:pt x="1927" y="419"/>
                  </a:lnTo>
                  <a:lnTo>
                    <a:pt x="2873" y="197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koppt-连接线"/>
            <p:cNvSpPr/>
            <p:nvPr/>
          </p:nvSpPr>
          <p:spPr bwMode="auto">
            <a:xfrm>
              <a:off x="4341950" y="1762769"/>
              <a:ext cx="5647050" cy="3737452"/>
            </a:xfrm>
            <a:custGeom>
              <a:avLst/>
              <a:gdLst>
                <a:gd name="T0" fmla="*/ 5859 w 5859"/>
                <a:gd name="T1" fmla="*/ 2239 h 3947"/>
                <a:gd name="T2" fmla="*/ 4738 w 5859"/>
                <a:gd name="T3" fmla="*/ 2469 h 3947"/>
                <a:gd name="T4" fmla="*/ 4599 w 5859"/>
                <a:gd name="T5" fmla="*/ 2507 h 3947"/>
                <a:gd name="T6" fmla="*/ 4852 w 5859"/>
                <a:gd name="T7" fmla="*/ 3566 h 3947"/>
                <a:gd name="T8" fmla="*/ 3989 w 5859"/>
                <a:gd name="T9" fmla="*/ 3947 h 3947"/>
                <a:gd name="T10" fmla="*/ 3390 w 5859"/>
                <a:gd name="T11" fmla="*/ 3183 h 3947"/>
                <a:gd name="T12" fmla="*/ 2891 w 5859"/>
                <a:gd name="T13" fmla="*/ 2128 h 3947"/>
                <a:gd name="T14" fmla="*/ 3471 w 5859"/>
                <a:gd name="T15" fmla="*/ 749 h 3947"/>
                <a:gd name="T16" fmla="*/ 3615 w 5859"/>
                <a:gd name="T17" fmla="*/ 87 h 3947"/>
                <a:gd name="T18" fmla="*/ 2617 w 5859"/>
                <a:gd name="T19" fmla="*/ 0 h 3947"/>
                <a:gd name="T20" fmla="*/ 2374 w 5859"/>
                <a:gd name="T21" fmla="*/ 939 h 3947"/>
                <a:gd name="T22" fmla="*/ 858 w 5859"/>
                <a:gd name="T23" fmla="*/ 511 h 3947"/>
                <a:gd name="T24" fmla="*/ 0 w 5859"/>
                <a:gd name="T25" fmla="*/ 1859 h 3947"/>
                <a:gd name="T26" fmla="*/ 950 w 5859"/>
                <a:gd name="T27" fmla="*/ 2015 h 3947"/>
                <a:gd name="T28" fmla="*/ 1596 w 5859"/>
                <a:gd name="T29" fmla="*/ 1693 h 3947"/>
                <a:gd name="T30" fmla="*/ 1366 w 5859"/>
                <a:gd name="T31" fmla="*/ 2892 h 3947"/>
                <a:gd name="T32" fmla="*/ 2043 w 5859"/>
                <a:gd name="T33" fmla="*/ 2112 h 3947"/>
                <a:gd name="T34" fmla="*/ 2426 w 5859"/>
                <a:gd name="T35" fmla="*/ 939 h 3947"/>
                <a:gd name="T36" fmla="*/ 3563 w 5859"/>
                <a:gd name="T37" fmla="*/ 894 h 3947"/>
                <a:gd name="T38" fmla="*/ 4447 w 5859"/>
                <a:gd name="T39" fmla="*/ 1140 h 3947"/>
                <a:gd name="T40" fmla="*/ 5859 w 5859"/>
                <a:gd name="T41" fmla="*/ 2239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59" h="3947">
                  <a:moveTo>
                    <a:pt x="5859" y="2239"/>
                  </a:moveTo>
                  <a:lnTo>
                    <a:pt x="4738" y="2469"/>
                  </a:lnTo>
                  <a:lnTo>
                    <a:pt x="4599" y="2507"/>
                  </a:lnTo>
                  <a:lnTo>
                    <a:pt x="4852" y="3566"/>
                  </a:lnTo>
                  <a:lnTo>
                    <a:pt x="3989" y="3947"/>
                  </a:lnTo>
                  <a:lnTo>
                    <a:pt x="3390" y="3183"/>
                  </a:lnTo>
                  <a:lnTo>
                    <a:pt x="2891" y="2128"/>
                  </a:lnTo>
                  <a:lnTo>
                    <a:pt x="3471" y="749"/>
                  </a:lnTo>
                  <a:lnTo>
                    <a:pt x="3615" y="87"/>
                  </a:lnTo>
                  <a:lnTo>
                    <a:pt x="2617" y="0"/>
                  </a:lnTo>
                  <a:lnTo>
                    <a:pt x="2374" y="939"/>
                  </a:lnTo>
                  <a:lnTo>
                    <a:pt x="858" y="511"/>
                  </a:lnTo>
                  <a:lnTo>
                    <a:pt x="0" y="1859"/>
                  </a:lnTo>
                  <a:lnTo>
                    <a:pt x="950" y="2015"/>
                  </a:lnTo>
                  <a:lnTo>
                    <a:pt x="1596" y="1693"/>
                  </a:lnTo>
                  <a:lnTo>
                    <a:pt x="1366" y="2892"/>
                  </a:lnTo>
                  <a:lnTo>
                    <a:pt x="2043" y="2112"/>
                  </a:lnTo>
                  <a:lnTo>
                    <a:pt x="2426" y="939"/>
                  </a:lnTo>
                  <a:lnTo>
                    <a:pt x="3563" y="894"/>
                  </a:lnTo>
                  <a:lnTo>
                    <a:pt x="4447" y="1140"/>
                  </a:lnTo>
                  <a:lnTo>
                    <a:pt x="5859" y="2239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koppt-连接线"/>
            <p:cNvSpPr/>
            <p:nvPr/>
          </p:nvSpPr>
          <p:spPr bwMode="auto">
            <a:xfrm>
              <a:off x="8831446" y="2069568"/>
              <a:ext cx="1157554" cy="1813331"/>
            </a:xfrm>
            <a:custGeom>
              <a:avLst/>
              <a:gdLst>
                <a:gd name="T0" fmla="*/ 0 w 1201"/>
                <a:gd name="T1" fmla="*/ 842 h 1915"/>
                <a:gd name="T2" fmla="*/ 447 w 1201"/>
                <a:gd name="T3" fmla="*/ 0 h 1915"/>
                <a:gd name="T4" fmla="*/ 1201 w 1201"/>
                <a:gd name="T5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1" h="1915">
                  <a:moveTo>
                    <a:pt x="0" y="842"/>
                  </a:moveTo>
                  <a:lnTo>
                    <a:pt x="447" y="0"/>
                  </a:lnTo>
                  <a:lnTo>
                    <a:pt x="1201" y="1915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koppt-连接线"/>
            <p:cNvSpPr/>
            <p:nvPr/>
          </p:nvSpPr>
          <p:spPr bwMode="auto">
            <a:xfrm>
              <a:off x="5750099" y="3682155"/>
              <a:ext cx="1396582" cy="1818066"/>
            </a:xfrm>
            <a:custGeom>
              <a:avLst/>
              <a:gdLst>
                <a:gd name="T0" fmla="*/ 832 w 1449"/>
                <a:gd name="T1" fmla="*/ 1920 h 1920"/>
                <a:gd name="T2" fmla="*/ 0 w 1449"/>
                <a:gd name="T3" fmla="*/ 913 h 1920"/>
                <a:gd name="T4" fmla="*/ 1449 w 1449"/>
                <a:gd name="T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9" h="1920">
                  <a:moveTo>
                    <a:pt x="832" y="1920"/>
                  </a:moveTo>
                  <a:lnTo>
                    <a:pt x="0" y="913"/>
                  </a:lnTo>
                  <a:lnTo>
                    <a:pt x="1449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koppt-连接线"/>
            <p:cNvSpPr/>
            <p:nvPr/>
          </p:nvSpPr>
          <p:spPr bwMode="auto">
            <a:xfrm>
              <a:off x="9111919" y="2512720"/>
              <a:ext cx="1516081" cy="2841381"/>
            </a:xfrm>
            <a:custGeom>
              <a:avLst/>
              <a:gdLst>
                <a:gd name="T0" fmla="*/ 1350 w 1350"/>
                <a:gd name="T1" fmla="*/ 0 h 2796"/>
                <a:gd name="T2" fmla="*/ 796 w 1350"/>
                <a:gd name="T3" fmla="*/ 1492 h 2796"/>
                <a:gd name="T4" fmla="*/ 0 w 1350"/>
                <a:gd name="T5" fmla="*/ 279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0" h="2796">
                  <a:moveTo>
                    <a:pt x="1350" y="0"/>
                  </a:moveTo>
                  <a:lnTo>
                    <a:pt x="796" y="1492"/>
                  </a:lnTo>
                  <a:lnTo>
                    <a:pt x="0" y="2796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koppt-连接线"/>
            <p:cNvSpPr/>
            <p:nvPr/>
          </p:nvSpPr>
          <p:spPr bwMode="auto">
            <a:xfrm>
              <a:off x="5148672" y="2281676"/>
              <a:ext cx="1549830" cy="1084211"/>
            </a:xfrm>
            <a:custGeom>
              <a:avLst/>
              <a:gdLst>
                <a:gd name="T0" fmla="*/ 0 w 1608"/>
                <a:gd name="T1" fmla="*/ 0 h 1145"/>
                <a:gd name="T2" fmla="*/ 759 w 1608"/>
                <a:gd name="T3" fmla="*/ 1145 h 1145"/>
                <a:gd name="T4" fmla="*/ 1608 w 1608"/>
                <a:gd name="T5" fmla="*/ 25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8" h="1145">
                  <a:moveTo>
                    <a:pt x="0" y="0"/>
                  </a:moveTo>
                  <a:lnTo>
                    <a:pt x="759" y="1145"/>
                  </a:lnTo>
                  <a:lnTo>
                    <a:pt x="1608" y="258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koppt-连接线"/>
            <p:cNvSpPr/>
            <p:nvPr/>
          </p:nvSpPr>
          <p:spPr bwMode="auto">
            <a:xfrm>
              <a:off x="4341950" y="2671802"/>
              <a:ext cx="2288121" cy="855060"/>
            </a:xfrm>
            <a:custGeom>
              <a:avLst/>
              <a:gdLst>
                <a:gd name="T0" fmla="*/ 0 w 2374"/>
                <a:gd name="T1" fmla="*/ 903 h 903"/>
                <a:gd name="T2" fmla="*/ 659 w 2374"/>
                <a:gd name="T3" fmla="*/ 525 h 903"/>
                <a:gd name="T4" fmla="*/ 2374 w 2374"/>
                <a:gd name="T5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4" h="903">
                  <a:moveTo>
                    <a:pt x="0" y="903"/>
                  </a:moveTo>
                  <a:lnTo>
                    <a:pt x="659" y="525"/>
                  </a:lnTo>
                  <a:lnTo>
                    <a:pt x="2374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koppt-连接线"/>
            <p:cNvSpPr>
              <a:spLocks noChangeShapeType="1"/>
            </p:cNvSpPr>
            <p:nvPr/>
          </p:nvSpPr>
          <p:spPr bwMode="auto">
            <a:xfrm flipH="1">
              <a:off x="8701331" y="2512721"/>
              <a:ext cx="1711753" cy="421375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koppt-连接线"/>
            <p:cNvSpPr>
              <a:spLocks noChangeShapeType="1"/>
            </p:cNvSpPr>
            <p:nvPr/>
          </p:nvSpPr>
          <p:spPr bwMode="auto">
            <a:xfrm flipH="1">
              <a:off x="6552002" y="3713403"/>
              <a:ext cx="599499" cy="178681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koppt-连接线"/>
            <p:cNvSpPr/>
            <p:nvPr/>
          </p:nvSpPr>
          <p:spPr bwMode="auto">
            <a:xfrm>
              <a:off x="4977112" y="2201188"/>
              <a:ext cx="2632205" cy="2575594"/>
            </a:xfrm>
            <a:custGeom>
              <a:avLst/>
              <a:gdLst>
                <a:gd name="T0" fmla="*/ 152 w 2731"/>
                <a:gd name="T1" fmla="*/ 0 h 2720"/>
                <a:gd name="T2" fmla="*/ 0 w 2731"/>
                <a:gd name="T3" fmla="*/ 1022 h 2720"/>
                <a:gd name="T4" fmla="*/ 802 w 2731"/>
                <a:gd name="T5" fmla="*/ 2477 h 2720"/>
                <a:gd name="T6" fmla="*/ 2731 w 2731"/>
                <a:gd name="T7" fmla="*/ 2720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1" h="2720">
                  <a:moveTo>
                    <a:pt x="152" y="0"/>
                  </a:moveTo>
                  <a:lnTo>
                    <a:pt x="0" y="1022"/>
                  </a:lnTo>
                  <a:lnTo>
                    <a:pt x="802" y="2477"/>
                  </a:lnTo>
                  <a:lnTo>
                    <a:pt x="2731" y="272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koppt-连接线"/>
            <p:cNvSpPr>
              <a:spLocks noChangeShapeType="1"/>
            </p:cNvSpPr>
            <p:nvPr/>
          </p:nvSpPr>
          <p:spPr bwMode="auto">
            <a:xfrm flipV="1">
              <a:off x="8774580" y="2512721"/>
              <a:ext cx="1638502" cy="162394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koppt-连接线"/>
            <p:cNvSpPr>
              <a:spLocks noChangeShapeType="1"/>
            </p:cNvSpPr>
            <p:nvPr/>
          </p:nvSpPr>
          <p:spPr bwMode="auto">
            <a:xfrm>
              <a:off x="5827205" y="3383878"/>
              <a:ext cx="1782112" cy="1392904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koppt-连接线"/>
            <p:cNvSpPr>
              <a:spLocks noChangeShapeType="1"/>
            </p:cNvSpPr>
            <p:nvPr/>
          </p:nvSpPr>
          <p:spPr bwMode="auto">
            <a:xfrm>
              <a:off x="4341950" y="3523074"/>
              <a:ext cx="1408147" cy="102360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koppt-连接线"/>
            <p:cNvSpPr/>
            <p:nvPr/>
          </p:nvSpPr>
          <p:spPr bwMode="auto">
            <a:xfrm>
              <a:off x="6630071" y="2651917"/>
              <a:ext cx="2144511" cy="1484754"/>
            </a:xfrm>
            <a:custGeom>
              <a:avLst/>
              <a:gdLst>
                <a:gd name="T0" fmla="*/ 0 w 2225"/>
                <a:gd name="T1" fmla="*/ 0 h 1568"/>
                <a:gd name="T2" fmla="*/ 1314 w 2225"/>
                <a:gd name="T3" fmla="*/ 728 h 1568"/>
                <a:gd name="T4" fmla="*/ 2225 w 2225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" h="1568">
                  <a:moveTo>
                    <a:pt x="0" y="0"/>
                  </a:moveTo>
                  <a:lnTo>
                    <a:pt x="1314" y="728"/>
                  </a:lnTo>
                  <a:lnTo>
                    <a:pt x="2225" y="1568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koppt-连接线"/>
            <p:cNvSpPr>
              <a:spLocks noChangeShapeType="1"/>
            </p:cNvSpPr>
            <p:nvPr/>
          </p:nvSpPr>
          <p:spPr bwMode="auto">
            <a:xfrm flipV="1">
              <a:off x="6552002" y="4776781"/>
              <a:ext cx="1057315" cy="690297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koppt-连接线"/>
            <p:cNvSpPr>
              <a:spLocks noChangeShapeType="1"/>
            </p:cNvSpPr>
            <p:nvPr/>
          </p:nvSpPr>
          <p:spPr bwMode="auto">
            <a:xfrm>
              <a:off x="6253215" y="2165205"/>
              <a:ext cx="376856" cy="506596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koppt-连接线"/>
            <p:cNvSpPr>
              <a:spLocks noChangeShapeType="1"/>
            </p:cNvSpPr>
            <p:nvPr/>
          </p:nvSpPr>
          <p:spPr bwMode="auto">
            <a:xfrm>
              <a:off x="7609317" y="4776781"/>
              <a:ext cx="1409112" cy="410011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koppt-连接线"/>
            <p:cNvSpPr>
              <a:spLocks noChangeShapeType="1"/>
            </p:cNvSpPr>
            <p:nvPr/>
          </p:nvSpPr>
          <p:spPr bwMode="auto">
            <a:xfrm flipH="1">
              <a:off x="8186648" y="4136672"/>
              <a:ext cx="587932" cy="1363550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koppt-连接线"/>
            <p:cNvSpPr>
              <a:spLocks noChangeShapeType="1"/>
            </p:cNvSpPr>
            <p:nvPr/>
          </p:nvSpPr>
          <p:spPr bwMode="auto">
            <a:xfrm>
              <a:off x="8487361" y="2241905"/>
              <a:ext cx="225535" cy="600340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koppt-连接线"/>
            <p:cNvSpPr/>
            <p:nvPr/>
          </p:nvSpPr>
          <p:spPr bwMode="auto">
            <a:xfrm>
              <a:off x="5123612" y="1728681"/>
              <a:ext cx="2533896" cy="813395"/>
            </a:xfrm>
            <a:custGeom>
              <a:avLst/>
              <a:gdLst>
                <a:gd name="T0" fmla="*/ 0 w 2629"/>
                <a:gd name="T1" fmla="*/ 542 h 859"/>
                <a:gd name="T2" fmla="*/ 1172 w 2629"/>
                <a:gd name="T3" fmla="*/ 461 h 859"/>
                <a:gd name="T4" fmla="*/ 1842 w 2629"/>
                <a:gd name="T5" fmla="*/ 0 h 859"/>
                <a:gd name="T6" fmla="*/ 2047 w 2629"/>
                <a:gd name="T7" fmla="*/ 457 h 859"/>
                <a:gd name="T8" fmla="*/ 2629 w 2629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9" h="859">
                  <a:moveTo>
                    <a:pt x="0" y="542"/>
                  </a:moveTo>
                  <a:lnTo>
                    <a:pt x="1172" y="461"/>
                  </a:lnTo>
                  <a:lnTo>
                    <a:pt x="1842" y="0"/>
                  </a:lnTo>
                  <a:lnTo>
                    <a:pt x="2047" y="457"/>
                  </a:lnTo>
                  <a:lnTo>
                    <a:pt x="2629" y="859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koppt-连接线"/>
            <p:cNvSpPr/>
            <p:nvPr/>
          </p:nvSpPr>
          <p:spPr bwMode="auto">
            <a:xfrm>
              <a:off x="7397275" y="5500222"/>
              <a:ext cx="789373" cy="669466"/>
            </a:xfrm>
            <a:custGeom>
              <a:avLst/>
              <a:gdLst>
                <a:gd name="T0" fmla="*/ 0 w 819"/>
                <a:gd name="T1" fmla="*/ 707 h 707"/>
                <a:gd name="T2" fmla="*/ 819 w 819"/>
                <a:gd name="T3" fmla="*/ 0 h 707"/>
                <a:gd name="T4" fmla="*/ 819 w 819"/>
                <a:gd name="T5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9" h="707">
                  <a:moveTo>
                    <a:pt x="0" y="707"/>
                  </a:moveTo>
                  <a:lnTo>
                    <a:pt x="819" y="0"/>
                  </a:lnTo>
                  <a:lnTo>
                    <a:pt x="819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koppt-连接线"/>
            <p:cNvSpPr/>
            <p:nvPr/>
          </p:nvSpPr>
          <p:spPr bwMode="auto">
            <a:xfrm>
              <a:off x="8221218" y="5227649"/>
              <a:ext cx="1634510" cy="948398"/>
            </a:xfrm>
            <a:custGeom>
              <a:avLst/>
              <a:gdLst>
                <a:gd name="T0" fmla="*/ 0 w 1362"/>
                <a:gd name="T1" fmla="*/ 331 h 1119"/>
                <a:gd name="T2" fmla="*/ 1362 w 1362"/>
                <a:gd name="T3" fmla="*/ 1119 h 1119"/>
                <a:gd name="T4" fmla="*/ 906 w 1362"/>
                <a:gd name="T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119">
                  <a:moveTo>
                    <a:pt x="0" y="331"/>
                  </a:moveTo>
                  <a:lnTo>
                    <a:pt x="1362" y="1119"/>
                  </a:lnTo>
                  <a:lnTo>
                    <a:pt x="906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koppt-连接线"/>
            <p:cNvSpPr>
              <a:spLocks noChangeShapeType="1"/>
            </p:cNvSpPr>
            <p:nvPr/>
          </p:nvSpPr>
          <p:spPr bwMode="auto">
            <a:xfrm flipH="1" flipV="1">
              <a:off x="6511520" y="5500222"/>
              <a:ext cx="885755" cy="669466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koppt-圆形"/>
            <p:cNvSpPr>
              <a:spLocks noChangeArrowheads="1"/>
            </p:cNvSpPr>
            <p:nvPr/>
          </p:nvSpPr>
          <p:spPr bwMode="auto">
            <a:xfrm>
              <a:off x="6552002" y="3936873"/>
              <a:ext cx="141682" cy="13919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koppt-圆形"/>
            <p:cNvSpPr>
              <a:spLocks noChangeArrowheads="1"/>
            </p:cNvSpPr>
            <p:nvPr/>
          </p:nvSpPr>
          <p:spPr bwMode="auto">
            <a:xfrm>
              <a:off x="4895186" y="3096964"/>
              <a:ext cx="161922" cy="159080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koppt-圆形"/>
            <p:cNvSpPr>
              <a:spLocks noChangeArrowheads="1"/>
            </p:cNvSpPr>
            <p:nvPr/>
          </p:nvSpPr>
          <p:spPr bwMode="auto">
            <a:xfrm>
              <a:off x="5561190" y="2934097"/>
              <a:ext cx="97346" cy="9563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koppt-圆形"/>
            <p:cNvSpPr>
              <a:spLocks noChangeArrowheads="1"/>
            </p:cNvSpPr>
            <p:nvPr/>
          </p:nvSpPr>
          <p:spPr bwMode="auto">
            <a:xfrm>
              <a:off x="5148672" y="3565685"/>
              <a:ext cx="202403" cy="19695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koppt-圆形"/>
            <p:cNvSpPr>
              <a:spLocks noChangeArrowheads="1"/>
            </p:cNvSpPr>
            <p:nvPr/>
          </p:nvSpPr>
          <p:spPr bwMode="auto">
            <a:xfrm>
              <a:off x="9334563" y="3359259"/>
              <a:ext cx="212041" cy="2083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koppt-圆形"/>
            <p:cNvSpPr>
              <a:spLocks noChangeArrowheads="1"/>
            </p:cNvSpPr>
            <p:nvPr/>
          </p:nvSpPr>
          <p:spPr bwMode="auto">
            <a:xfrm>
              <a:off x="6196350" y="3648066"/>
              <a:ext cx="225535" cy="22157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koppt-圆形"/>
            <p:cNvSpPr>
              <a:spLocks noChangeArrowheads="1"/>
            </p:cNvSpPr>
            <p:nvPr/>
          </p:nvSpPr>
          <p:spPr bwMode="auto">
            <a:xfrm>
              <a:off x="7625702" y="3753172"/>
              <a:ext cx="243847" cy="23956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koppt-圆形"/>
            <p:cNvSpPr>
              <a:spLocks noChangeArrowheads="1"/>
            </p:cNvSpPr>
            <p:nvPr/>
          </p:nvSpPr>
          <p:spPr bwMode="auto">
            <a:xfrm>
              <a:off x="7824250" y="3269302"/>
              <a:ext cx="147465" cy="14582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koppt-圆形"/>
            <p:cNvSpPr>
              <a:spLocks noChangeArrowheads="1"/>
            </p:cNvSpPr>
            <p:nvPr/>
          </p:nvSpPr>
          <p:spPr bwMode="auto">
            <a:xfrm>
              <a:off x="7358722" y="3019318"/>
              <a:ext cx="134935" cy="12972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koppt-圆形"/>
            <p:cNvSpPr>
              <a:spLocks noChangeArrowheads="1"/>
            </p:cNvSpPr>
            <p:nvPr/>
          </p:nvSpPr>
          <p:spPr bwMode="auto">
            <a:xfrm>
              <a:off x="8309054" y="4917872"/>
              <a:ext cx="178308" cy="17517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koppt-圆形"/>
            <p:cNvSpPr>
              <a:spLocks noChangeArrowheads="1"/>
            </p:cNvSpPr>
            <p:nvPr/>
          </p:nvSpPr>
          <p:spPr bwMode="auto">
            <a:xfrm>
              <a:off x="8382304" y="2136798"/>
              <a:ext cx="212041" cy="20832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koppt-圆形"/>
            <p:cNvSpPr>
              <a:spLocks noChangeArrowheads="1"/>
            </p:cNvSpPr>
            <p:nvPr/>
          </p:nvSpPr>
          <p:spPr bwMode="auto">
            <a:xfrm>
              <a:off x="7744252" y="1762769"/>
              <a:ext cx="163850" cy="16286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koppt-圆形"/>
            <p:cNvSpPr>
              <a:spLocks noChangeArrowheads="1"/>
            </p:cNvSpPr>
            <p:nvPr/>
          </p:nvSpPr>
          <p:spPr bwMode="auto">
            <a:xfrm>
              <a:off x="6207916" y="2120701"/>
              <a:ext cx="91564" cy="8995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koppt-圆形"/>
            <p:cNvSpPr>
              <a:spLocks noChangeArrowheads="1"/>
            </p:cNvSpPr>
            <p:nvPr/>
          </p:nvSpPr>
          <p:spPr bwMode="auto">
            <a:xfrm>
              <a:off x="7039695" y="2105551"/>
              <a:ext cx="111803" cy="11173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koppt-圆形"/>
            <p:cNvSpPr>
              <a:spLocks noChangeArrowheads="1"/>
            </p:cNvSpPr>
            <p:nvPr/>
          </p:nvSpPr>
          <p:spPr bwMode="auto">
            <a:xfrm>
              <a:off x="5891781" y="2365004"/>
              <a:ext cx="229390" cy="2282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koppt-圆形"/>
            <p:cNvSpPr>
              <a:spLocks noChangeArrowheads="1"/>
            </p:cNvSpPr>
            <p:nvPr/>
          </p:nvSpPr>
          <p:spPr bwMode="auto">
            <a:xfrm>
              <a:off x="4694711" y="1117924"/>
              <a:ext cx="230354" cy="22536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koppt-圆形"/>
            <p:cNvSpPr>
              <a:spLocks noChangeArrowheads="1"/>
            </p:cNvSpPr>
            <p:nvPr/>
          </p:nvSpPr>
          <p:spPr bwMode="auto">
            <a:xfrm>
              <a:off x="9405886" y="2622563"/>
              <a:ext cx="204331" cy="20169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koppt-圆形"/>
            <p:cNvSpPr>
              <a:spLocks noChangeArrowheads="1"/>
            </p:cNvSpPr>
            <p:nvPr/>
          </p:nvSpPr>
          <p:spPr bwMode="auto">
            <a:xfrm>
              <a:off x="9668047" y="3162301"/>
              <a:ext cx="88672" cy="8995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koppt-圆形"/>
            <p:cNvSpPr>
              <a:spLocks noChangeArrowheads="1"/>
            </p:cNvSpPr>
            <p:nvPr/>
          </p:nvSpPr>
          <p:spPr bwMode="auto">
            <a:xfrm>
              <a:off x="6905725" y="4215266"/>
              <a:ext cx="115659" cy="11552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koppt-圆形"/>
            <p:cNvSpPr>
              <a:spLocks noChangeArrowheads="1"/>
            </p:cNvSpPr>
            <p:nvPr/>
          </p:nvSpPr>
          <p:spPr bwMode="auto">
            <a:xfrm>
              <a:off x="6727417" y="4584560"/>
              <a:ext cx="198548" cy="1922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koppt-圆形"/>
            <p:cNvSpPr>
              <a:spLocks noChangeArrowheads="1"/>
            </p:cNvSpPr>
            <p:nvPr/>
          </p:nvSpPr>
          <p:spPr bwMode="auto">
            <a:xfrm>
              <a:off x="4863379" y="5683922"/>
              <a:ext cx="195656" cy="1950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koppt-圆形"/>
            <p:cNvSpPr>
              <a:spLocks noChangeArrowheads="1"/>
            </p:cNvSpPr>
            <p:nvPr/>
          </p:nvSpPr>
          <p:spPr bwMode="auto">
            <a:xfrm>
              <a:off x="10314773" y="1758035"/>
              <a:ext cx="195656" cy="1950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koppt-圆形"/>
            <p:cNvSpPr>
              <a:spLocks noChangeArrowheads="1"/>
            </p:cNvSpPr>
            <p:nvPr/>
          </p:nvSpPr>
          <p:spPr bwMode="auto">
            <a:xfrm>
              <a:off x="8920119" y="1247650"/>
              <a:ext cx="195656" cy="1922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koppt-圆形"/>
            <p:cNvSpPr>
              <a:spLocks noChangeArrowheads="1"/>
            </p:cNvSpPr>
            <p:nvPr/>
          </p:nvSpPr>
          <p:spPr bwMode="auto">
            <a:xfrm>
              <a:off x="7682567" y="3811881"/>
              <a:ext cx="127224" cy="12499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koppt-圆形"/>
            <p:cNvSpPr>
              <a:spLocks noChangeArrowheads="1"/>
            </p:cNvSpPr>
            <p:nvPr/>
          </p:nvSpPr>
          <p:spPr bwMode="auto">
            <a:xfrm>
              <a:off x="5941900" y="2416138"/>
              <a:ext cx="127224" cy="12593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koppt-圆形"/>
            <p:cNvSpPr>
              <a:spLocks noChangeArrowheads="1"/>
            </p:cNvSpPr>
            <p:nvPr/>
          </p:nvSpPr>
          <p:spPr bwMode="auto">
            <a:xfrm>
              <a:off x="4758322" y="1180420"/>
              <a:ext cx="100239" cy="98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koppt-圆形"/>
            <p:cNvSpPr>
              <a:spLocks noChangeArrowheads="1"/>
            </p:cNvSpPr>
            <p:nvPr/>
          </p:nvSpPr>
          <p:spPr bwMode="auto">
            <a:xfrm>
              <a:off x="6777536" y="4630959"/>
              <a:ext cx="100239" cy="98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koppt-圆形"/>
            <p:cNvSpPr>
              <a:spLocks noChangeArrowheads="1"/>
            </p:cNvSpPr>
            <p:nvPr/>
          </p:nvSpPr>
          <p:spPr bwMode="auto">
            <a:xfrm>
              <a:off x="4925065" y="5744524"/>
              <a:ext cx="73251" cy="719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koppt-圆形"/>
            <p:cNvSpPr>
              <a:spLocks noChangeArrowheads="1"/>
            </p:cNvSpPr>
            <p:nvPr/>
          </p:nvSpPr>
          <p:spPr bwMode="auto">
            <a:xfrm>
              <a:off x="8437243" y="2192665"/>
              <a:ext cx="100239" cy="98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koppt-圆形"/>
            <p:cNvSpPr>
              <a:spLocks noChangeArrowheads="1"/>
            </p:cNvSpPr>
            <p:nvPr/>
          </p:nvSpPr>
          <p:spPr bwMode="auto">
            <a:xfrm>
              <a:off x="9457933" y="2673696"/>
              <a:ext cx="100239" cy="984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koppt-圆形"/>
            <p:cNvSpPr>
              <a:spLocks noChangeArrowheads="1"/>
            </p:cNvSpPr>
            <p:nvPr/>
          </p:nvSpPr>
          <p:spPr bwMode="auto">
            <a:xfrm>
              <a:off x="9376007" y="3399975"/>
              <a:ext cx="127224" cy="1249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koppt-圆形"/>
            <p:cNvSpPr>
              <a:spLocks noChangeArrowheads="1"/>
            </p:cNvSpPr>
            <p:nvPr/>
          </p:nvSpPr>
          <p:spPr bwMode="auto">
            <a:xfrm>
              <a:off x="7299929" y="6071208"/>
              <a:ext cx="195656" cy="195063"/>
            </a:xfrm>
            <a:prstGeom prst="ellipse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koppt-圆形"/>
            <p:cNvSpPr>
              <a:spLocks noChangeArrowheads="1"/>
            </p:cNvSpPr>
            <p:nvPr/>
          </p:nvSpPr>
          <p:spPr bwMode="auto">
            <a:xfrm>
              <a:off x="9791372" y="6107437"/>
              <a:ext cx="198548" cy="195063"/>
            </a:xfrm>
            <a:prstGeom prst="ellipse">
              <a:avLst/>
            </a:prstGeom>
            <a:solidFill>
              <a:srgbClr val="DDDDDD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3741906" y="1244377"/>
              <a:ext cx="7189033" cy="4533289"/>
              <a:chOff x="3646934" y="764704"/>
              <a:chExt cx="8043814" cy="5162912"/>
            </a:xfrm>
            <a:solidFill>
              <a:schemeClr val="bg1">
                <a:lumMod val="95000"/>
              </a:schemeClr>
            </a:solidFill>
          </p:grpSpPr>
          <p:sp>
            <p:nvSpPr>
              <p:cNvPr id="68" name="koppt-圆形"/>
              <p:cNvSpPr>
                <a:spLocks noChangeArrowheads="1"/>
              </p:cNvSpPr>
              <p:nvPr/>
            </p:nvSpPr>
            <p:spPr bwMode="auto">
              <a:xfrm>
                <a:off x="8390454" y="5381933"/>
                <a:ext cx="458330" cy="459409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9" name="koppt-圆形"/>
              <p:cNvSpPr>
                <a:spLocks noChangeArrowheads="1"/>
              </p:cNvSpPr>
              <p:nvPr/>
            </p:nvSpPr>
            <p:spPr bwMode="auto">
              <a:xfrm>
                <a:off x="8747413" y="3528121"/>
                <a:ext cx="1060092" cy="10611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成本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上升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koppt-圆形"/>
              <p:cNvSpPr>
                <a:spLocks noChangeArrowheads="1"/>
              </p:cNvSpPr>
              <p:nvPr/>
            </p:nvSpPr>
            <p:spPr bwMode="auto">
              <a:xfrm>
                <a:off x="10257207" y="3410572"/>
                <a:ext cx="662153" cy="665388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koppt-圆形"/>
              <p:cNvSpPr>
                <a:spLocks noChangeArrowheads="1"/>
              </p:cNvSpPr>
              <p:nvPr/>
            </p:nvSpPr>
            <p:spPr bwMode="auto">
              <a:xfrm>
                <a:off x="8560894" y="2150278"/>
                <a:ext cx="950649" cy="91196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koppt-圆形"/>
              <p:cNvSpPr>
                <a:spLocks noChangeArrowheads="1"/>
              </p:cNvSpPr>
              <p:nvPr/>
            </p:nvSpPr>
            <p:spPr bwMode="auto">
              <a:xfrm>
                <a:off x="10601420" y="1739218"/>
                <a:ext cx="1089328" cy="108665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3" name="koppt-圆形"/>
              <p:cNvSpPr>
                <a:spLocks noChangeArrowheads="1"/>
              </p:cNvSpPr>
              <p:nvPr/>
            </p:nvSpPr>
            <p:spPr bwMode="auto">
              <a:xfrm>
                <a:off x="5333121" y="3967039"/>
                <a:ext cx="1121561" cy="11194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竞争激烈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koppt-圆形"/>
              <p:cNvSpPr>
                <a:spLocks noChangeArrowheads="1"/>
              </p:cNvSpPr>
              <p:nvPr/>
            </p:nvSpPr>
            <p:spPr bwMode="auto">
              <a:xfrm>
                <a:off x="7530951" y="4346645"/>
                <a:ext cx="884308" cy="88538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" name="koppt-圆形"/>
              <p:cNvSpPr>
                <a:spLocks noChangeArrowheads="1"/>
              </p:cNvSpPr>
              <p:nvPr/>
            </p:nvSpPr>
            <p:spPr bwMode="auto">
              <a:xfrm>
                <a:off x="7691636" y="1861955"/>
                <a:ext cx="732250" cy="73225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koppt-圆形"/>
              <p:cNvSpPr>
                <a:spLocks noChangeArrowheads="1"/>
              </p:cNvSpPr>
              <p:nvPr/>
            </p:nvSpPr>
            <p:spPr bwMode="auto">
              <a:xfrm>
                <a:off x="7028402" y="3152828"/>
                <a:ext cx="955487" cy="8196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7" name="koppt-圆形"/>
              <p:cNvSpPr>
                <a:spLocks noChangeArrowheads="1"/>
              </p:cNvSpPr>
              <p:nvPr/>
            </p:nvSpPr>
            <p:spPr bwMode="auto">
              <a:xfrm>
                <a:off x="9170155" y="4851347"/>
                <a:ext cx="760289" cy="76028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koppt-圆形"/>
              <p:cNvSpPr/>
              <p:nvPr/>
            </p:nvSpPr>
            <p:spPr bwMode="auto">
              <a:xfrm>
                <a:off x="9550839" y="1461859"/>
                <a:ext cx="547840" cy="545683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koppt-圆形"/>
              <p:cNvSpPr>
                <a:spLocks noChangeArrowheads="1"/>
              </p:cNvSpPr>
              <p:nvPr/>
            </p:nvSpPr>
            <p:spPr bwMode="auto">
              <a:xfrm>
                <a:off x="5694394" y="2938222"/>
                <a:ext cx="569408" cy="569408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0" name="koppt-圆形"/>
              <p:cNvSpPr>
                <a:spLocks noChangeArrowheads="1"/>
              </p:cNvSpPr>
              <p:nvPr/>
            </p:nvSpPr>
            <p:spPr bwMode="auto">
              <a:xfrm>
                <a:off x="4769106" y="1480193"/>
                <a:ext cx="846563" cy="8465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koppt-圆形"/>
              <p:cNvSpPr/>
              <p:nvPr/>
            </p:nvSpPr>
            <p:spPr bwMode="auto">
              <a:xfrm>
                <a:off x="6527254" y="764704"/>
                <a:ext cx="1008112" cy="100811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" name="koppt-圆形"/>
              <p:cNvSpPr>
                <a:spLocks noChangeArrowheads="1"/>
              </p:cNvSpPr>
              <p:nvPr/>
            </p:nvSpPr>
            <p:spPr bwMode="auto">
              <a:xfrm>
                <a:off x="6493506" y="2005386"/>
                <a:ext cx="769995" cy="7699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" name="koppt-圆形"/>
              <p:cNvSpPr>
                <a:spLocks noChangeArrowheads="1"/>
              </p:cNvSpPr>
              <p:nvPr/>
            </p:nvSpPr>
            <p:spPr bwMode="auto">
              <a:xfrm>
                <a:off x="3646934" y="2800774"/>
                <a:ext cx="1060274" cy="106027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管理难</a:t>
                </a:r>
                <a:endParaRPr kumimoji="0" lang="en-GB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4" name="koppt-圆形"/>
              <p:cNvSpPr/>
              <p:nvPr/>
            </p:nvSpPr>
            <p:spPr bwMode="auto">
              <a:xfrm>
                <a:off x="6465467" y="5295659"/>
                <a:ext cx="631957" cy="631957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koppt-图标"/>
            <p:cNvSpPr>
              <a:spLocks noEditPoints="1"/>
            </p:cNvSpPr>
            <p:nvPr/>
          </p:nvSpPr>
          <p:spPr bwMode="auto">
            <a:xfrm>
              <a:off x="9735776" y="3692698"/>
              <a:ext cx="419703" cy="334001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koppt-图标"/>
            <p:cNvSpPr/>
            <p:nvPr/>
          </p:nvSpPr>
          <p:spPr bwMode="auto">
            <a:xfrm>
              <a:off x="5706868" y="3288007"/>
              <a:ext cx="238748" cy="229619"/>
            </a:xfrm>
            <a:custGeom>
              <a:avLst/>
              <a:gdLst>
                <a:gd name="T0" fmla="*/ 45 w 52"/>
                <a:gd name="T1" fmla="*/ 24 h 51"/>
                <a:gd name="T2" fmla="*/ 45 w 52"/>
                <a:gd name="T3" fmla="*/ 21 h 51"/>
                <a:gd name="T4" fmla="*/ 42 w 52"/>
                <a:gd name="T5" fmla="*/ 21 h 51"/>
                <a:gd name="T6" fmla="*/ 42 w 52"/>
                <a:gd name="T7" fmla="*/ 22 h 51"/>
                <a:gd name="T8" fmla="*/ 38 w 52"/>
                <a:gd name="T9" fmla="*/ 20 h 51"/>
                <a:gd name="T10" fmla="*/ 38 w 52"/>
                <a:gd name="T11" fmla="*/ 17 h 51"/>
                <a:gd name="T12" fmla="*/ 34 w 52"/>
                <a:gd name="T13" fmla="*/ 17 h 51"/>
                <a:gd name="T14" fmla="*/ 34 w 52"/>
                <a:gd name="T15" fmla="*/ 18 h 51"/>
                <a:gd name="T16" fmla="*/ 29 w 52"/>
                <a:gd name="T17" fmla="*/ 15 h 51"/>
                <a:gd name="T18" fmla="*/ 29 w 52"/>
                <a:gd name="T19" fmla="*/ 5 h 51"/>
                <a:gd name="T20" fmla="*/ 26 w 52"/>
                <a:gd name="T21" fmla="*/ 0 h 51"/>
                <a:gd name="T22" fmla="*/ 26 w 52"/>
                <a:gd name="T23" fmla="*/ 0 h 51"/>
                <a:gd name="T24" fmla="*/ 26 w 52"/>
                <a:gd name="T25" fmla="*/ 0 h 51"/>
                <a:gd name="T26" fmla="*/ 23 w 52"/>
                <a:gd name="T27" fmla="*/ 5 h 51"/>
                <a:gd name="T28" fmla="*/ 23 w 52"/>
                <a:gd name="T29" fmla="*/ 15 h 51"/>
                <a:gd name="T30" fmla="*/ 17 w 52"/>
                <a:gd name="T31" fmla="*/ 18 h 51"/>
                <a:gd name="T32" fmla="*/ 17 w 52"/>
                <a:gd name="T33" fmla="*/ 17 h 51"/>
                <a:gd name="T34" fmla="*/ 14 w 52"/>
                <a:gd name="T35" fmla="*/ 17 h 51"/>
                <a:gd name="T36" fmla="*/ 14 w 52"/>
                <a:gd name="T37" fmla="*/ 20 h 51"/>
                <a:gd name="T38" fmla="*/ 10 w 52"/>
                <a:gd name="T39" fmla="*/ 23 h 51"/>
                <a:gd name="T40" fmla="*/ 10 w 52"/>
                <a:gd name="T41" fmla="*/ 21 h 51"/>
                <a:gd name="T42" fmla="*/ 7 w 52"/>
                <a:gd name="T43" fmla="*/ 21 h 51"/>
                <a:gd name="T44" fmla="*/ 7 w 52"/>
                <a:gd name="T45" fmla="*/ 24 h 51"/>
                <a:gd name="T46" fmla="*/ 0 w 52"/>
                <a:gd name="T47" fmla="*/ 28 h 51"/>
                <a:gd name="T48" fmla="*/ 0 w 52"/>
                <a:gd name="T49" fmla="*/ 31 h 51"/>
                <a:gd name="T50" fmla="*/ 15 w 52"/>
                <a:gd name="T51" fmla="*/ 26 h 51"/>
                <a:gd name="T52" fmla="*/ 23 w 52"/>
                <a:gd name="T53" fmla="*/ 26 h 51"/>
                <a:gd name="T54" fmla="*/ 23 w 52"/>
                <a:gd name="T55" fmla="*/ 27 h 51"/>
                <a:gd name="T56" fmla="*/ 24 w 52"/>
                <a:gd name="T57" fmla="*/ 41 h 51"/>
                <a:gd name="T58" fmla="*/ 17 w 52"/>
                <a:gd name="T59" fmla="*/ 47 h 51"/>
                <a:gd name="T60" fmla="*/ 17 w 52"/>
                <a:gd name="T61" fmla="*/ 50 h 51"/>
                <a:gd name="T62" fmla="*/ 26 w 52"/>
                <a:gd name="T63" fmla="*/ 47 h 51"/>
                <a:gd name="T64" fmla="*/ 26 w 52"/>
                <a:gd name="T65" fmla="*/ 51 h 51"/>
                <a:gd name="T66" fmla="*/ 26 w 52"/>
                <a:gd name="T67" fmla="*/ 51 h 51"/>
                <a:gd name="T68" fmla="*/ 26 w 52"/>
                <a:gd name="T69" fmla="*/ 47 h 51"/>
                <a:gd name="T70" fmla="*/ 35 w 52"/>
                <a:gd name="T71" fmla="*/ 49 h 51"/>
                <a:gd name="T72" fmla="*/ 35 w 52"/>
                <a:gd name="T73" fmla="*/ 47 h 51"/>
                <a:gd name="T74" fmla="*/ 28 w 52"/>
                <a:gd name="T75" fmla="*/ 41 h 51"/>
                <a:gd name="T76" fmla="*/ 29 w 52"/>
                <a:gd name="T77" fmla="*/ 27 h 51"/>
                <a:gd name="T78" fmla="*/ 29 w 52"/>
                <a:gd name="T79" fmla="*/ 25 h 51"/>
                <a:gd name="T80" fmla="*/ 36 w 52"/>
                <a:gd name="T81" fmla="*/ 25 h 51"/>
                <a:gd name="T82" fmla="*/ 52 w 52"/>
                <a:gd name="T83" fmla="*/ 30 h 51"/>
                <a:gd name="T84" fmla="*/ 52 w 52"/>
                <a:gd name="T85" fmla="*/ 28 h 51"/>
                <a:gd name="T86" fmla="*/ 45 w 52"/>
                <a:gd name="T8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koppt-图标"/>
            <p:cNvSpPr/>
            <p:nvPr/>
          </p:nvSpPr>
          <p:spPr bwMode="auto">
            <a:xfrm>
              <a:off x="8066791" y="5385412"/>
              <a:ext cx="238748" cy="229619"/>
            </a:xfrm>
            <a:custGeom>
              <a:avLst/>
              <a:gdLst>
                <a:gd name="T0" fmla="*/ 45 w 52"/>
                <a:gd name="T1" fmla="*/ 24 h 51"/>
                <a:gd name="T2" fmla="*/ 45 w 52"/>
                <a:gd name="T3" fmla="*/ 21 h 51"/>
                <a:gd name="T4" fmla="*/ 42 w 52"/>
                <a:gd name="T5" fmla="*/ 21 h 51"/>
                <a:gd name="T6" fmla="*/ 42 w 52"/>
                <a:gd name="T7" fmla="*/ 22 h 51"/>
                <a:gd name="T8" fmla="*/ 38 w 52"/>
                <a:gd name="T9" fmla="*/ 20 h 51"/>
                <a:gd name="T10" fmla="*/ 38 w 52"/>
                <a:gd name="T11" fmla="*/ 17 h 51"/>
                <a:gd name="T12" fmla="*/ 34 w 52"/>
                <a:gd name="T13" fmla="*/ 17 h 51"/>
                <a:gd name="T14" fmla="*/ 34 w 52"/>
                <a:gd name="T15" fmla="*/ 18 h 51"/>
                <a:gd name="T16" fmla="*/ 29 w 52"/>
                <a:gd name="T17" fmla="*/ 15 h 51"/>
                <a:gd name="T18" fmla="*/ 29 w 52"/>
                <a:gd name="T19" fmla="*/ 5 h 51"/>
                <a:gd name="T20" fmla="*/ 26 w 52"/>
                <a:gd name="T21" fmla="*/ 0 h 51"/>
                <a:gd name="T22" fmla="*/ 26 w 52"/>
                <a:gd name="T23" fmla="*/ 0 h 51"/>
                <a:gd name="T24" fmla="*/ 26 w 52"/>
                <a:gd name="T25" fmla="*/ 0 h 51"/>
                <a:gd name="T26" fmla="*/ 23 w 52"/>
                <a:gd name="T27" fmla="*/ 5 h 51"/>
                <a:gd name="T28" fmla="*/ 23 w 52"/>
                <a:gd name="T29" fmla="*/ 15 h 51"/>
                <a:gd name="T30" fmla="*/ 17 w 52"/>
                <a:gd name="T31" fmla="*/ 18 h 51"/>
                <a:gd name="T32" fmla="*/ 17 w 52"/>
                <a:gd name="T33" fmla="*/ 17 h 51"/>
                <a:gd name="T34" fmla="*/ 14 w 52"/>
                <a:gd name="T35" fmla="*/ 17 h 51"/>
                <a:gd name="T36" fmla="*/ 14 w 52"/>
                <a:gd name="T37" fmla="*/ 20 h 51"/>
                <a:gd name="T38" fmla="*/ 10 w 52"/>
                <a:gd name="T39" fmla="*/ 23 h 51"/>
                <a:gd name="T40" fmla="*/ 10 w 52"/>
                <a:gd name="T41" fmla="*/ 21 h 51"/>
                <a:gd name="T42" fmla="*/ 7 w 52"/>
                <a:gd name="T43" fmla="*/ 21 h 51"/>
                <a:gd name="T44" fmla="*/ 7 w 52"/>
                <a:gd name="T45" fmla="*/ 24 h 51"/>
                <a:gd name="T46" fmla="*/ 0 w 52"/>
                <a:gd name="T47" fmla="*/ 28 h 51"/>
                <a:gd name="T48" fmla="*/ 0 w 52"/>
                <a:gd name="T49" fmla="*/ 31 h 51"/>
                <a:gd name="T50" fmla="*/ 15 w 52"/>
                <a:gd name="T51" fmla="*/ 26 h 51"/>
                <a:gd name="T52" fmla="*/ 23 w 52"/>
                <a:gd name="T53" fmla="*/ 26 h 51"/>
                <a:gd name="T54" fmla="*/ 23 w 52"/>
                <a:gd name="T55" fmla="*/ 27 h 51"/>
                <a:gd name="T56" fmla="*/ 24 w 52"/>
                <a:gd name="T57" fmla="*/ 41 h 51"/>
                <a:gd name="T58" fmla="*/ 17 w 52"/>
                <a:gd name="T59" fmla="*/ 47 h 51"/>
                <a:gd name="T60" fmla="*/ 17 w 52"/>
                <a:gd name="T61" fmla="*/ 50 h 51"/>
                <a:gd name="T62" fmla="*/ 26 w 52"/>
                <a:gd name="T63" fmla="*/ 47 h 51"/>
                <a:gd name="T64" fmla="*/ 26 w 52"/>
                <a:gd name="T65" fmla="*/ 51 h 51"/>
                <a:gd name="T66" fmla="*/ 26 w 52"/>
                <a:gd name="T67" fmla="*/ 51 h 51"/>
                <a:gd name="T68" fmla="*/ 26 w 52"/>
                <a:gd name="T69" fmla="*/ 47 h 51"/>
                <a:gd name="T70" fmla="*/ 35 w 52"/>
                <a:gd name="T71" fmla="*/ 49 h 51"/>
                <a:gd name="T72" fmla="*/ 35 w 52"/>
                <a:gd name="T73" fmla="*/ 47 h 51"/>
                <a:gd name="T74" fmla="*/ 28 w 52"/>
                <a:gd name="T75" fmla="*/ 41 h 51"/>
                <a:gd name="T76" fmla="*/ 29 w 52"/>
                <a:gd name="T77" fmla="*/ 27 h 51"/>
                <a:gd name="T78" fmla="*/ 29 w 52"/>
                <a:gd name="T79" fmla="*/ 25 h 51"/>
                <a:gd name="T80" fmla="*/ 36 w 52"/>
                <a:gd name="T81" fmla="*/ 25 h 51"/>
                <a:gd name="T82" fmla="*/ 52 w 52"/>
                <a:gd name="T83" fmla="*/ 30 h 51"/>
                <a:gd name="T84" fmla="*/ 52 w 52"/>
                <a:gd name="T85" fmla="*/ 28 h 51"/>
                <a:gd name="T86" fmla="*/ 45 w 52"/>
                <a:gd name="T8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koppt-图标"/>
            <p:cNvSpPr/>
            <p:nvPr/>
          </p:nvSpPr>
          <p:spPr bwMode="auto">
            <a:xfrm>
              <a:off x="9143866" y="1981272"/>
              <a:ext cx="238748" cy="229619"/>
            </a:xfrm>
            <a:custGeom>
              <a:avLst/>
              <a:gdLst>
                <a:gd name="T0" fmla="*/ 45 w 52"/>
                <a:gd name="T1" fmla="*/ 24 h 51"/>
                <a:gd name="T2" fmla="*/ 45 w 52"/>
                <a:gd name="T3" fmla="*/ 21 h 51"/>
                <a:gd name="T4" fmla="*/ 42 w 52"/>
                <a:gd name="T5" fmla="*/ 21 h 51"/>
                <a:gd name="T6" fmla="*/ 42 w 52"/>
                <a:gd name="T7" fmla="*/ 22 h 51"/>
                <a:gd name="T8" fmla="*/ 38 w 52"/>
                <a:gd name="T9" fmla="*/ 20 h 51"/>
                <a:gd name="T10" fmla="*/ 38 w 52"/>
                <a:gd name="T11" fmla="*/ 17 h 51"/>
                <a:gd name="T12" fmla="*/ 34 w 52"/>
                <a:gd name="T13" fmla="*/ 17 h 51"/>
                <a:gd name="T14" fmla="*/ 34 w 52"/>
                <a:gd name="T15" fmla="*/ 18 h 51"/>
                <a:gd name="T16" fmla="*/ 29 w 52"/>
                <a:gd name="T17" fmla="*/ 15 h 51"/>
                <a:gd name="T18" fmla="*/ 29 w 52"/>
                <a:gd name="T19" fmla="*/ 5 h 51"/>
                <a:gd name="T20" fmla="*/ 26 w 52"/>
                <a:gd name="T21" fmla="*/ 0 h 51"/>
                <a:gd name="T22" fmla="*/ 26 w 52"/>
                <a:gd name="T23" fmla="*/ 0 h 51"/>
                <a:gd name="T24" fmla="*/ 26 w 52"/>
                <a:gd name="T25" fmla="*/ 0 h 51"/>
                <a:gd name="T26" fmla="*/ 23 w 52"/>
                <a:gd name="T27" fmla="*/ 5 h 51"/>
                <a:gd name="T28" fmla="*/ 23 w 52"/>
                <a:gd name="T29" fmla="*/ 15 h 51"/>
                <a:gd name="T30" fmla="*/ 17 w 52"/>
                <a:gd name="T31" fmla="*/ 18 h 51"/>
                <a:gd name="T32" fmla="*/ 17 w 52"/>
                <a:gd name="T33" fmla="*/ 17 h 51"/>
                <a:gd name="T34" fmla="*/ 14 w 52"/>
                <a:gd name="T35" fmla="*/ 17 h 51"/>
                <a:gd name="T36" fmla="*/ 14 w 52"/>
                <a:gd name="T37" fmla="*/ 20 h 51"/>
                <a:gd name="T38" fmla="*/ 10 w 52"/>
                <a:gd name="T39" fmla="*/ 23 h 51"/>
                <a:gd name="T40" fmla="*/ 10 w 52"/>
                <a:gd name="T41" fmla="*/ 21 h 51"/>
                <a:gd name="T42" fmla="*/ 7 w 52"/>
                <a:gd name="T43" fmla="*/ 21 h 51"/>
                <a:gd name="T44" fmla="*/ 7 w 52"/>
                <a:gd name="T45" fmla="*/ 24 h 51"/>
                <a:gd name="T46" fmla="*/ 0 w 52"/>
                <a:gd name="T47" fmla="*/ 28 h 51"/>
                <a:gd name="T48" fmla="*/ 0 w 52"/>
                <a:gd name="T49" fmla="*/ 31 h 51"/>
                <a:gd name="T50" fmla="*/ 15 w 52"/>
                <a:gd name="T51" fmla="*/ 26 h 51"/>
                <a:gd name="T52" fmla="*/ 23 w 52"/>
                <a:gd name="T53" fmla="*/ 26 h 51"/>
                <a:gd name="T54" fmla="*/ 23 w 52"/>
                <a:gd name="T55" fmla="*/ 27 h 51"/>
                <a:gd name="T56" fmla="*/ 24 w 52"/>
                <a:gd name="T57" fmla="*/ 41 h 51"/>
                <a:gd name="T58" fmla="*/ 17 w 52"/>
                <a:gd name="T59" fmla="*/ 47 h 51"/>
                <a:gd name="T60" fmla="*/ 17 w 52"/>
                <a:gd name="T61" fmla="*/ 50 h 51"/>
                <a:gd name="T62" fmla="*/ 26 w 52"/>
                <a:gd name="T63" fmla="*/ 47 h 51"/>
                <a:gd name="T64" fmla="*/ 26 w 52"/>
                <a:gd name="T65" fmla="*/ 51 h 51"/>
                <a:gd name="T66" fmla="*/ 26 w 52"/>
                <a:gd name="T67" fmla="*/ 51 h 51"/>
                <a:gd name="T68" fmla="*/ 26 w 52"/>
                <a:gd name="T69" fmla="*/ 47 h 51"/>
                <a:gd name="T70" fmla="*/ 35 w 52"/>
                <a:gd name="T71" fmla="*/ 49 h 51"/>
                <a:gd name="T72" fmla="*/ 35 w 52"/>
                <a:gd name="T73" fmla="*/ 47 h 51"/>
                <a:gd name="T74" fmla="*/ 28 w 52"/>
                <a:gd name="T75" fmla="*/ 41 h 51"/>
                <a:gd name="T76" fmla="*/ 29 w 52"/>
                <a:gd name="T77" fmla="*/ 27 h 51"/>
                <a:gd name="T78" fmla="*/ 29 w 52"/>
                <a:gd name="T79" fmla="*/ 25 h 51"/>
                <a:gd name="T80" fmla="*/ 36 w 52"/>
                <a:gd name="T81" fmla="*/ 25 h 51"/>
                <a:gd name="T82" fmla="*/ 52 w 52"/>
                <a:gd name="T83" fmla="*/ 30 h 51"/>
                <a:gd name="T84" fmla="*/ 52 w 52"/>
                <a:gd name="T85" fmla="*/ 28 h 51"/>
                <a:gd name="T86" fmla="*/ 45 w 52"/>
                <a:gd name="T8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koppt-图标"/>
            <p:cNvSpPr/>
            <p:nvPr/>
          </p:nvSpPr>
          <p:spPr bwMode="auto">
            <a:xfrm>
              <a:off x="6423953" y="5385412"/>
              <a:ext cx="238748" cy="229619"/>
            </a:xfrm>
            <a:custGeom>
              <a:avLst/>
              <a:gdLst>
                <a:gd name="T0" fmla="*/ 45 w 52"/>
                <a:gd name="T1" fmla="*/ 24 h 51"/>
                <a:gd name="T2" fmla="*/ 45 w 52"/>
                <a:gd name="T3" fmla="*/ 21 h 51"/>
                <a:gd name="T4" fmla="*/ 42 w 52"/>
                <a:gd name="T5" fmla="*/ 21 h 51"/>
                <a:gd name="T6" fmla="*/ 42 w 52"/>
                <a:gd name="T7" fmla="*/ 22 h 51"/>
                <a:gd name="T8" fmla="*/ 38 w 52"/>
                <a:gd name="T9" fmla="*/ 20 h 51"/>
                <a:gd name="T10" fmla="*/ 38 w 52"/>
                <a:gd name="T11" fmla="*/ 17 h 51"/>
                <a:gd name="T12" fmla="*/ 34 w 52"/>
                <a:gd name="T13" fmla="*/ 17 h 51"/>
                <a:gd name="T14" fmla="*/ 34 w 52"/>
                <a:gd name="T15" fmla="*/ 18 h 51"/>
                <a:gd name="T16" fmla="*/ 29 w 52"/>
                <a:gd name="T17" fmla="*/ 15 h 51"/>
                <a:gd name="T18" fmla="*/ 29 w 52"/>
                <a:gd name="T19" fmla="*/ 5 h 51"/>
                <a:gd name="T20" fmla="*/ 26 w 52"/>
                <a:gd name="T21" fmla="*/ 0 h 51"/>
                <a:gd name="T22" fmla="*/ 26 w 52"/>
                <a:gd name="T23" fmla="*/ 0 h 51"/>
                <a:gd name="T24" fmla="*/ 26 w 52"/>
                <a:gd name="T25" fmla="*/ 0 h 51"/>
                <a:gd name="T26" fmla="*/ 23 w 52"/>
                <a:gd name="T27" fmla="*/ 5 h 51"/>
                <a:gd name="T28" fmla="*/ 23 w 52"/>
                <a:gd name="T29" fmla="*/ 15 h 51"/>
                <a:gd name="T30" fmla="*/ 17 w 52"/>
                <a:gd name="T31" fmla="*/ 18 h 51"/>
                <a:gd name="T32" fmla="*/ 17 w 52"/>
                <a:gd name="T33" fmla="*/ 17 h 51"/>
                <a:gd name="T34" fmla="*/ 14 w 52"/>
                <a:gd name="T35" fmla="*/ 17 h 51"/>
                <a:gd name="T36" fmla="*/ 14 w 52"/>
                <a:gd name="T37" fmla="*/ 20 h 51"/>
                <a:gd name="T38" fmla="*/ 10 w 52"/>
                <a:gd name="T39" fmla="*/ 23 h 51"/>
                <a:gd name="T40" fmla="*/ 10 w 52"/>
                <a:gd name="T41" fmla="*/ 21 h 51"/>
                <a:gd name="T42" fmla="*/ 7 w 52"/>
                <a:gd name="T43" fmla="*/ 21 h 51"/>
                <a:gd name="T44" fmla="*/ 7 w 52"/>
                <a:gd name="T45" fmla="*/ 24 h 51"/>
                <a:gd name="T46" fmla="*/ 0 w 52"/>
                <a:gd name="T47" fmla="*/ 28 h 51"/>
                <a:gd name="T48" fmla="*/ 0 w 52"/>
                <a:gd name="T49" fmla="*/ 31 h 51"/>
                <a:gd name="T50" fmla="*/ 15 w 52"/>
                <a:gd name="T51" fmla="*/ 26 h 51"/>
                <a:gd name="T52" fmla="*/ 23 w 52"/>
                <a:gd name="T53" fmla="*/ 26 h 51"/>
                <a:gd name="T54" fmla="*/ 23 w 52"/>
                <a:gd name="T55" fmla="*/ 27 h 51"/>
                <a:gd name="T56" fmla="*/ 24 w 52"/>
                <a:gd name="T57" fmla="*/ 41 h 51"/>
                <a:gd name="T58" fmla="*/ 17 w 52"/>
                <a:gd name="T59" fmla="*/ 47 h 51"/>
                <a:gd name="T60" fmla="*/ 17 w 52"/>
                <a:gd name="T61" fmla="*/ 50 h 51"/>
                <a:gd name="T62" fmla="*/ 26 w 52"/>
                <a:gd name="T63" fmla="*/ 47 h 51"/>
                <a:gd name="T64" fmla="*/ 26 w 52"/>
                <a:gd name="T65" fmla="*/ 51 h 51"/>
                <a:gd name="T66" fmla="*/ 26 w 52"/>
                <a:gd name="T67" fmla="*/ 51 h 51"/>
                <a:gd name="T68" fmla="*/ 26 w 52"/>
                <a:gd name="T69" fmla="*/ 47 h 51"/>
                <a:gd name="T70" fmla="*/ 35 w 52"/>
                <a:gd name="T71" fmla="*/ 49 h 51"/>
                <a:gd name="T72" fmla="*/ 35 w 52"/>
                <a:gd name="T73" fmla="*/ 47 h 51"/>
                <a:gd name="T74" fmla="*/ 28 w 52"/>
                <a:gd name="T75" fmla="*/ 41 h 51"/>
                <a:gd name="T76" fmla="*/ 29 w 52"/>
                <a:gd name="T77" fmla="*/ 27 h 51"/>
                <a:gd name="T78" fmla="*/ 29 w 52"/>
                <a:gd name="T79" fmla="*/ 25 h 51"/>
                <a:gd name="T80" fmla="*/ 36 w 52"/>
                <a:gd name="T81" fmla="*/ 25 h 51"/>
                <a:gd name="T82" fmla="*/ 52 w 52"/>
                <a:gd name="T83" fmla="*/ 30 h 51"/>
                <a:gd name="T84" fmla="*/ 52 w 52"/>
                <a:gd name="T85" fmla="*/ 28 h 51"/>
                <a:gd name="T86" fmla="*/ 45 w 52"/>
                <a:gd name="T87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koppt-图标"/>
            <p:cNvSpPr>
              <a:spLocks noChangeAspect="1"/>
            </p:cNvSpPr>
            <p:nvPr/>
          </p:nvSpPr>
          <p:spPr bwMode="auto">
            <a:xfrm>
              <a:off x="7519630" y="2367796"/>
              <a:ext cx="328766" cy="322996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4707245" y="2066320"/>
              <a:ext cx="872329" cy="61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周期长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180087" y="4595384"/>
              <a:ext cx="918514" cy="363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融资难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584628" y="5016080"/>
              <a:ext cx="918514" cy="363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融资贵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8305579" y="2618854"/>
              <a:ext cx="717626" cy="588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落地难</a:t>
              </a:r>
              <a:endParaRPr kumimoji="0" lang="zh-CN" alt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6412992" y="1397615"/>
              <a:ext cx="733688" cy="588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产品雷同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6187435" y="2473724"/>
              <a:ext cx="918514" cy="363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人工高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845216" y="3406796"/>
              <a:ext cx="741703" cy="588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运营低效</a:t>
              </a:r>
              <a:endParaRPr kumimoji="0" lang="zh-CN" alt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9952564" y="2256002"/>
              <a:ext cx="936645" cy="588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盈利模式单一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606" y="399896"/>
            <a:ext cx="4104456" cy="66848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1.3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产业痛点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日期占位符 8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31D480-A359-4386-9BE5-3BC2A6B8F419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6" name="灯片编号占位符 8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7446" y="1245881"/>
            <a:ext cx="5552012" cy="46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、运营低效、盈利模式单一；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、投资周期长，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+mn-ea"/>
              </a:rPr>
              <a:t>高度依赖规划、配套和资源，需要专业而且经验丰富的运营团队来经营和操盘；</a:t>
            </a:r>
            <a:endParaRPr kumimoji="0" lang="en-US" altLang="zh-CN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、融资难，融资贵，资金压力大；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、创新人才，高顿人才缺乏，招聘难，用工成本高；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、缺乏现代金融直投体系和服务体系，资产难以资本化；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6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、在新技术</a:t>
            </a:r>
            <a:r>
              <a:rPr lang="zh-CN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新产品、衍生品开发等方面，存在严重不足，综合利用率较低；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7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、缺乏龙头带动，缺乏平台经济，产业转型升级难；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8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、政策分散、效果差，缺乏持续性、系统性</a:t>
            </a:r>
            <a:endParaRPr kumimoji="0" lang="zh-CN" altLang="zh-CN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2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5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</p:spTree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/>
          <p:nvPr/>
        </p:nvSpPr>
        <p:spPr>
          <a:xfrm>
            <a:off x="5591225" y="1484784"/>
            <a:ext cx="1871964" cy="4103922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4"/>
          <p:cNvSpPr/>
          <p:nvPr/>
        </p:nvSpPr>
        <p:spPr>
          <a:xfrm rot="5400000" flipV="1">
            <a:off x="2180193" y="4043756"/>
            <a:ext cx="898501" cy="199628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0"/>
          <p:cNvSpPr/>
          <p:nvPr/>
        </p:nvSpPr>
        <p:spPr>
          <a:xfrm rot="5400000" flipV="1">
            <a:off x="2150369" y="3053039"/>
            <a:ext cx="950988" cy="198587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/>
          <p:cNvSpPr/>
          <p:nvPr/>
        </p:nvSpPr>
        <p:spPr>
          <a:xfrm rot="5400000" flipV="1">
            <a:off x="2180274" y="1008059"/>
            <a:ext cx="898830" cy="199628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8"/>
          <p:cNvSpPr/>
          <p:nvPr/>
        </p:nvSpPr>
        <p:spPr>
          <a:xfrm rot="5400000" flipV="1">
            <a:off x="2151084" y="2011886"/>
            <a:ext cx="953140" cy="19827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hevron 20"/>
          <p:cNvSpPr/>
          <p:nvPr/>
        </p:nvSpPr>
        <p:spPr>
          <a:xfrm flipH="1">
            <a:off x="869717" y="1559339"/>
            <a:ext cx="649374" cy="896136"/>
          </a:xfrm>
          <a:prstGeom prst="chevron">
            <a:avLst>
              <a:gd name="adj" fmla="val 65938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iamond 21"/>
          <p:cNvSpPr/>
          <p:nvPr/>
        </p:nvSpPr>
        <p:spPr>
          <a:xfrm>
            <a:off x="1148804" y="1692054"/>
            <a:ext cx="630705" cy="630704"/>
          </a:xfrm>
          <a:prstGeom prst="diamond">
            <a:avLst/>
          </a:prstGeom>
          <a:solidFill>
            <a:srgbClr val="4F81B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2"/>
          <p:cNvSpPr/>
          <p:nvPr/>
        </p:nvSpPr>
        <p:spPr>
          <a:xfrm rot="2580000">
            <a:off x="1452990" y="1587137"/>
            <a:ext cx="134408" cy="134408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Triangle 23"/>
          <p:cNvSpPr/>
          <p:nvPr/>
        </p:nvSpPr>
        <p:spPr>
          <a:xfrm rot="19020000" flipV="1">
            <a:off x="1452991" y="2293958"/>
            <a:ext cx="134408" cy="134408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4"/>
          <p:cNvSpPr txBox="1"/>
          <p:nvPr/>
        </p:nvSpPr>
        <p:spPr>
          <a:xfrm flipH="1">
            <a:off x="1242007" y="1768609"/>
            <a:ext cx="444294" cy="400058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hevron 26"/>
          <p:cNvSpPr/>
          <p:nvPr/>
        </p:nvSpPr>
        <p:spPr>
          <a:xfrm flipH="1">
            <a:off x="839317" y="2525559"/>
            <a:ext cx="692771" cy="956024"/>
          </a:xfrm>
          <a:prstGeom prst="chevron">
            <a:avLst>
              <a:gd name="adj" fmla="val 65938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amond 27"/>
          <p:cNvSpPr/>
          <p:nvPr/>
        </p:nvSpPr>
        <p:spPr>
          <a:xfrm>
            <a:off x="1137057" y="2667146"/>
            <a:ext cx="672851" cy="672852"/>
          </a:xfrm>
          <a:prstGeom prst="diamond">
            <a:avLst/>
          </a:prstGeom>
          <a:solidFill>
            <a:srgbClr val="4F81B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Triangle 28"/>
          <p:cNvSpPr/>
          <p:nvPr/>
        </p:nvSpPr>
        <p:spPr>
          <a:xfrm rot="2580000">
            <a:off x="1461568" y="2555216"/>
            <a:ext cx="143391" cy="143391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Triangle 29"/>
          <p:cNvSpPr/>
          <p:nvPr/>
        </p:nvSpPr>
        <p:spPr>
          <a:xfrm rot="19020000" flipV="1">
            <a:off x="1461569" y="3309274"/>
            <a:ext cx="143391" cy="143391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0"/>
          <p:cNvSpPr txBox="1"/>
          <p:nvPr/>
        </p:nvSpPr>
        <p:spPr>
          <a:xfrm flipH="1">
            <a:off x="1251334" y="2764775"/>
            <a:ext cx="444294" cy="400058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hevron 32"/>
          <p:cNvSpPr/>
          <p:nvPr/>
        </p:nvSpPr>
        <p:spPr>
          <a:xfrm flipH="1">
            <a:off x="839317" y="3574994"/>
            <a:ext cx="692771" cy="956024"/>
          </a:xfrm>
          <a:prstGeom prst="chevron">
            <a:avLst>
              <a:gd name="adj" fmla="val 65938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amond 33"/>
          <p:cNvSpPr/>
          <p:nvPr/>
        </p:nvSpPr>
        <p:spPr>
          <a:xfrm>
            <a:off x="1137057" y="3716581"/>
            <a:ext cx="672851" cy="672852"/>
          </a:xfrm>
          <a:prstGeom prst="diamond">
            <a:avLst/>
          </a:prstGeom>
          <a:solidFill>
            <a:srgbClr val="4F81B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ight Triangle 34"/>
          <p:cNvSpPr/>
          <p:nvPr/>
        </p:nvSpPr>
        <p:spPr>
          <a:xfrm rot="2580000">
            <a:off x="1461568" y="3604650"/>
            <a:ext cx="143391" cy="143391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Triangle 35"/>
          <p:cNvSpPr/>
          <p:nvPr/>
        </p:nvSpPr>
        <p:spPr>
          <a:xfrm rot="19020000" flipV="1">
            <a:off x="1461569" y="4358708"/>
            <a:ext cx="143391" cy="143391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6"/>
          <p:cNvSpPr txBox="1"/>
          <p:nvPr/>
        </p:nvSpPr>
        <p:spPr>
          <a:xfrm flipH="1">
            <a:off x="1251334" y="3814209"/>
            <a:ext cx="444294" cy="400058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hevron 38"/>
          <p:cNvSpPr/>
          <p:nvPr/>
        </p:nvSpPr>
        <p:spPr>
          <a:xfrm flipH="1">
            <a:off x="869717" y="4602117"/>
            <a:ext cx="649374" cy="896136"/>
          </a:xfrm>
          <a:prstGeom prst="chevron">
            <a:avLst>
              <a:gd name="adj" fmla="val 65938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iamond 39"/>
          <p:cNvSpPr/>
          <p:nvPr/>
        </p:nvSpPr>
        <p:spPr>
          <a:xfrm>
            <a:off x="1148804" y="4734832"/>
            <a:ext cx="630705" cy="630704"/>
          </a:xfrm>
          <a:prstGeom prst="diamond">
            <a:avLst/>
          </a:prstGeom>
          <a:solidFill>
            <a:srgbClr val="4F81B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Triangle 40"/>
          <p:cNvSpPr/>
          <p:nvPr/>
        </p:nvSpPr>
        <p:spPr>
          <a:xfrm rot="2580000">
            <a:off x="1452990" y="4629915"/>
            <a:ext cx="134408" cy="134408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ight Triangle 41"/>
          <p:cNvSpPr/>
          <p:nvPr/>
        </p:nvSpPr>
        <p:spPr>
          <a:xfrm rot="19020000" flipV="1">
            <a:off x="1452991" y="5336736"/>
            <a:ext cx="134408" cy="134408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1242007" y="4811387"/>
            <a:ext cx="444294" cy="400058"/>
          </a:xfrm>
          <a:prstGeom prst="rect">
            <a:avLst/>
          </a:prstGeom>
          <a:solidFill>
            <a:srgbClr val="4F81BD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6"/>
          <p:cNvSpPr/>
          <p:nvPr/>
        </p:nvSpPr>
        <p:spPr>
          <a:xfrm flipV="1">
            <a:off x="4272075" y="4078144"/>
            <a:ext cx="244925" cy="528528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9"/>
          <p:cNvSpPr/>
          <p:nvPr/>
        </p:nvSpPr>
        <p:spPr>
          <a:xfrm flipV="1">
            <a:off x="4272375" y="3522185"/>
            <a:ext cx="244625" cy="55755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3"/>
          <p:cNvSpPr/>
          <p:nvPr/>
        </p:nvSpPr>
        <p:spPr>
          <a:xfrm>
            <a:off x="4271963" y="2441257"/>
            <a:ext cx="245036" cy="528528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618804" y="1556783"/>
            <a:ext cx="654580" cy="3934364"/>
            <a:chOff x="3402447" y="1916832"/>
            <a:chExt cx="1646759" cy="3934876"/>
          </a:xfrm>
          <a:solidFill>
            <a:srgbClr val="4F81BD"/>
          </a:solidFill>
        </p:grpSpPr>
        <p:sp>
          <p:nvSpPr>
            <p:cNvPr id="13" name="Rectangle 44"/>
            <p:cNvSpPr/>
            <p:nvPr/>
          </p:nvSpPr>
          <p:spPr>
            <a:xfrm flipV="1">
              <a:off x="3411484" y="4438524"/>
              <a:ext cx="1637707" cy="1413184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7127" h="952243">
                  <a:moveTo>
                    <a:pt x="0" y="0"/>
                  </a:moveTo>
                  <a:lnTo>
                    <a:pt x="2737127" y="596766"/>
                  </a:lnTo>
                  <a:cubicBezTo>
                    <a:pt x="2736165" y="715258"/>
                    <a:pt x="2735204" y="833751"/>
                    <a:pt x="2734242" y="952243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44"/>
            <p:cNvSpPr/>
            <p:nvPr/>
          </p:nvSpPr>
          <p:spPr>
            <a:xfrm flipV="1">
              <a:off x="3402447" y="3883188"/>
              <a:ext cx="1646759" cy="997033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  <a:gd name="connsiteX0-51" fmla="*/ 0 w 2750715"/>
                <a:gd name="connsiteY0-52" fmla="*/ 0 h 952243"/>
                <a:gd name="connsiteX1-53" fmla="*/ 2750715 w 2750715"/>
                <a:gd name="connsiteY1-54" fmla="*/ 429126 h 952243"/>
                <a:gd name="connsiteX2-55" fmla="*/ 2734242 w 2750715"/>
                <a:gd name="connsiteY2-56" fmla="*/ 952243 h 952243"/>
                <a:gd name="connsiteX3-57" fmla="*/ 0 w 2750715"/>
                <a:gd name="connsiteY3-58" fmla="*/ 605633 h 952243"/>
                <a:gd name="connsiteX4-59" fmla="*/ 0 w 2750715"/>
                <a:gd name="connsiteY4-60" fmla="*/ 0 h 952243"/>
                <a:gd name="connsiteX0-61" fmla="*/ 0 w 2750715"/>
                <a:gd name="connsiteY0-62" fmla="*/ 0 h 723643"/>
                <a:gd name="connsiteX1-63" fmla="*/ 2750715 w 2750715"/>
                <a:gd name="connsiteY1-64" fmla="*/ 429126 h 723643"/>
                <a:gd name="connsiteX2-65" fmla="*/ 2747830 w 2750715"/>
                <a:gd name="connsiteY2-66" fmla="*/ 723643 h 723643"/>
                <a:gd name="connsiteX3-67" fmla="*/ 0 w 2750715"/>
                <a:gd name="connsiteY3-68" fmla="*/ 605633 h 723643"/>
                <a:gd name="connsiteX4-69" fmla="*/ 0 w 2750715"/>
                <a:gd name="connsiteY4-70" fmla="*/ 0 h 723643"/>
                <a:gd name="connsiteX0-71" fmla="*/ 0 w 2750715"/>
                <a:gd name="connsiteY0-72" fmla="*/ 0 h 723643"/>
                <a:gd name="connsiteX1-73" fmla="*/ 2750715 w 2750715"/>
                <a:gd name="connsiteY1-74" fmla="*/ 391026 h 723643"/>
                <a:gd name="connsiteX2-75" fmla="*/ 2747830 w 2750715"/>
                <a:gd name="connsiteY2-76" fmla="*/ 723643 h 723643"/>
                <a:gd name="connsiteX3-77" fmla="*/ 0 w 2750715"/>
                <a:gd name="connsiteY3-78" fmla="*/ 605633 h 723643"/>
                <a:gd name="connsiteX4-79" fmla="*/ 0 w 2750715"/>
                <a:gd name="connsiteY4-80" fmla="*/ 0 h 723643"/>
                <a:gd name="connsiteX0-81" fmla="*/ 0 w 2752254"/>
                <a:gd name="connsiteY0-82" fmla="*/ 0 h 742693"/>
                <a:gd name="connsiteX1-83" fmla="*/ 2750715 w 2752254"/>
                <a:gd name="connsiteY1-84" fmla="*/ 391026 h 742693"/>
                <a:gd name="connsiteX2-85" fmla="*/ 2752076 w 2752254"/>
                <a:gd name="connsiteY2-86" fmla="*/ 742693 h 742693"/>
                <a:gd name="connsiteX3-87" fmla="*/ 0 w 2752254"/>
                <a:gd name="connsiteY3-88" fmla="*/ 605633 h 742693"/>
                <a:gd name="connsiteX4-89" fmla="*/ 0 w 2752254"/>
                <a:gd name="connsiteY4-90" fmla="*/ 0 h 742693"/>
                <a:gd name="connsiteX0-91" fmla="*/ 0 w 2760622"/>
                <a:gd name="connsiteY0-92" fmla="*/ 0 h 642680"/>
                <a:gd name="connsiteX1-93" fmla="*/ 2750715 w 2760622"/>
                <a:gd name="connsiteY1-94" fmla="*/ 391026 h 642680"/>
                <a:gd name="connsiteX2-95" fmla="*/ 2760567 w 2760622"/>
                <a:gd name="connsiteY2-96" fmla="*/ 642680 h 642680"/>
                <a:gd name="connsiteX3-97" fmla="*/ 0 w 2760622"/>
                <a:gd name="connsiteY3-98" fmla="*/ 605633 h 642680"/>
                <a:gd name="connsiteX4-99" fmla="*/ 0 w 2760622"/>
                <a:gd name="connsiteY4-100" fmla="*/ 0 h 642680"/>
                <a:gd name="connsiteX0-101" fmla="*/ 0 w 2752252"/>
                <a:gd name="connsiteY0-102" fmla="*/ 0 h 747455"/>
                <a:gd name="connsiteX1-103" fmla="*/ 2750715 w 2752252"/>
                <a:gd name="connsiteY1-104" fmla="*/ 391026 h 747455"/>
                <a:gd name="connsiteX2-105" fmla="*/ 2752074 w 2752252"/>
                <a:gd name="connsiteY2-106" fmla="*/ 747455 h 747455"/>
                <a:gd name="connsiteX3-107" fmla="*/ 0 w 2752252"/>
                <a:gd name="connsiteY3-108" fmla="*/ 605633 h 747455"/>
                <a:gd name="connsiteX4-109" fmla="*/ 0 w 2752252"/>
                <a:gd name="connsiteY4-110" fmla="*/ 0 h 747455"/>
                <a:gd name="connsiteX0-111" fmla="*/ 0 w 2752252"/>
                <a:gd name="connsiteY0-112" fmla="*/ 0 h 747455"/>
                <a:gd name="connsiteX1-113" fmla="*/ 2750715 w 2752252"/>
                <a:gd name="connsiteY1-114" fmla="*/ 282677 h 747455"/>
                <a:gd name="connsiteX2-115" fmla="*/ 2752074 w 2752252"/>
                <a:gd name="connsiteY2-116" fmla="*/ 747455 h 747455"/>
                <a:gd name="connsiteX3-117" fmla="*/ 0 w 2752252"/>
                <a:gd name="connsiteY3-118" fmla="*/ 605633 h 747455"/>
                <a:gd name="connsiteX4-119" fmla="*/ 0 w 2752252"/>
                <a:gd name="connsiteY4-120" fmla="*/ 0 h 747455"/>
                <a:gd name="connsiteX0-121" fmla="*/ 0 w 2752252"/>
                <a:gd name="connsiteY0-122" fmla="*/ 0 h 648135"/>
                <a:gd name="connsiteX1-123" fmla="*/ 2750715 w 2752252"/>
                <a:gd name="connsiteY1-124" fmla="*/ 282677 h 648135"/>
                <a:gd name="connsiteX2-125" fmla="*/ 2752074 w 2752252"/>
                <a:gd name="connsiteY2-126" fmla="*/ 648135 h 648135"/>
                <a:gd name="connsiteX3-127" fmla="*/ 0 w 2752252"/>
                <a:gd name="connsiteY3-128" fmla="*/ 605633 h 648135"/>
                <a:gd name="connsiteX4-129" fmla="*/ 0 w 2752252"/>
                <a:gd name="connsiteY4-130" fmla="*/ 0 h 648135"/>
                <a:gd name="connsiteX0-131" fmla="*/ 0 w 2752252"/>
                <a:gd name="connsiteY0-132" fmla="*/ 0 h 618791"/>
                <a:gd name="connsiteX1-133" fmla="*/ 2750715 w 2752252"/>
                <a:gd name="connsiteY1-134" fmla="*/ 282677 h 618791"/>
                <a:gd name="connsiteX2-135" fmla="*/ 2752074 w 2752252"/>
                <a:gd name="connsiteY2-136" fmla="*/ 618791 h 618791"/>
                <a:gd name="connsiteX3-137" fmla="*/ 0 w 2752252"/>
                <a:gd name="connsiteY3-138" fmla="*/ 605633 h 618791"/>
                <a:gd name="connsiteX4-139" fmla="*/ 0 w 2752252"/>
                <a:gd name="connsiteY4-140" fmla="*/ 0 h 618791"/>
                <a:gd name="connsiteX0-141" fmla="*/ 0 w 2752252"/>
                <a:gd name="connsiteY0-142" fmla="*/ 0 h 634592"/>
                <a:gd name="connsiteX1-143" fmla="*/ 2750715 w 2752252"/>
                <a:gd name="connsiteY1-144" fmla="*/ 282677 h 634592"/>
                <a:gd name="connsiteX2-145" fmla="*/ 2752074 w 2752252"/>
                <a:gd name="connsiteY2-146" fmla="*/ 634592 h 634592"/>
                <a:gd name="connsiteX3-147" fmla="*/ 0 w 2752252"/>
                <a:gd name="connsiteY3-148" fmla="*/ 605633 h 634592"/>
                <a:gd name="connsiteX4-149" fmla="*/ 0 w 2752252"/>
                <a:gd name="connsiteY4-150" fmla="*/ 0 h 634592"/>
                <a:gd name="connsiteX0-151" fmla="*/ 0 w 2750715"/>
                <a:gd name="connsiteY0-152" fmla="*/ 0 h 634592"/>
                <a:gd name="connsiteX1-153" fmla="*/ 2750715 w 2750715"/>
                <a:gd name="connsiteY1-154" fmla="*/ 282677 h 634592"/>
                <a:gd name="connsiteX2-155" fmla="*/ 2747826 w 2750715"/>
                <a:gd name="connsiteY2-156" fmla="*/ 634592 h 634592"/>
                <a:gd name="connsiteX3-157" fmla="*/ 0 w 2750715"/>
                <a:gd name="connsiteY3-158" fmla="*/ 605633 h 634592"/>
                <a:gd name="connsiteX4-159" fmla="*/ 0 w 2750715"/>
                <a:gd name="connsiteY4-160" fmla="*/ 0 h 634592"/>
                <a:gd name="connsiteX0-161" fmla="*/ 0 w 2750715"/>
                <a:gd name="connsiteY0-162" fmla="*/ 0 h 636849"/>
                <a:gd name="connsiteX1-163" fmla="*/ 2750715 w 2750715"/>
                <a:gd name="connsiteY1-164" fmla="*/ 282677 h 636849"/>
                <a:gd name="connsiteX2-165" fmla="*/ 2743581 w 2750715"/>
                <a:gd name="connsiteY2-166" fmla="*/ 636849 h 636849"/>
                <a:gd name="connsiteX3-167" fmla="*/ 0 w 2750715"/>
                <a:gd name="connsiteY3-168" fmla="*/ 605633 h 636849"/>
                <a:gd name="connsiteX4-169" fmla="*/ 0 w 2750715"/>
                <a:gd name="connsiteY4-170" fmla="*/ 0 h 636849"/>
                <a:gd name="connsiteX0-171" fmla="*/ 0 w 2752252"/>
                <a:gd name="connsiteY0-172" fmla="*/ 0 h 636849"/>
                <a:gd name="connsiteX1-173" fmla="*/ 2750715 w 2752252"/>
                <a:gd name="connsiteY1-174" fmla="*/ 282677 h 636849"/>
                <a:gd name="connsiteX2-175" fmla="*/ 2752074 w 2752252"/>
                <a:gd name="connsiteY2-176" fmla="*/ 636849 h 636849"/>
                <a:gd name="connsiteX3-177" fmla="*/ 0 w 2752252"/>
                <a:gd name="connsiteY3-178" fmla="*/ 605633 h 636849"/>
                <a:gd name="connsiteX4-179" fmla="*/ 0 w 2752252"/>
                <a:gd name="connsiteY4-180" fmla="*/ 0 h 63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52252" h="636849">
                  <a:moveTo>
                    <a:pt x="0" y="0"/>
                  </a:moveTo>
                  <a:lnTo>
                    <a:pt x="2750715" y="282677"/>
                  </a:lnTo>
                  <a:cubicBezTo>
                    <a:pt x="2749753" y="401169"/>
                    <a:pt x="2753036" y="518357"/>
                    <a:pt x="2752074" y="636849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44"/>
            <p:cNvSpPr/>
            <p:nvPr/>
          </p:nvSpPr>
          <p:spPr>
            <a:xfrm>
              <a:off x="3411483" y="1916832"/>
              <a:ext cx="1637707" cy="1413185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7127" h="952243">
                  <a:moveTo>
                    <a:pt x="0" y="0"/>
                  </a:moveTo>
                  <a:lnTo>
                    <a:pt x="2737127" y="596766"/>
                  </a:lnTo>
                  <a:cubicBezTo>
                    <a:pt x="2736165" y="715258"/>
                    <a:pt x="2735204" y="833751"/>
                    <a:pt x="2734242" y="952243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3402447" y="2888159"/>
              <a:ext cx="1646759" cy="997033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  <a:gd name="connsiteX0-51" fmla="*/ 0 w 2750715"/>
                <a:gd name="connsiteY0-52" fmla="*/ 0 h 952243"/>
                <a:gd name="connsiteX1-53" fmla="*/ 2750715 w 2750715"/>
                <a:gd name="connsiteY1-54" fmla="*/ 429126 h 952243"/>
                <a:gd name="connsiteX2-55" fmla="*/ 2734242 w 2750715"/>
                <a:gd name="connsiteY2-56" fmla="*/ 952243 h 952243"/>
                <a:gd name="connsiteX3-57" fmla="*/ 0 w 2750715"/>
                <a:gd name="connsiteY3-58" fmla="*/ 605633 h 952243"/>
                <a:gd name="connsiteX4-59" fmla="*/ 0 w 2750715"/>
                <a:gd name="connsiteY4-60" fmla="*/ 0 h 952243"/>
                <a:gd name="connsiteX0-61" fmla="*/ 0 w 2750715"/>
                <a:gd name="connsiteY0-62" fmla="*/ 0 h 723643"/>
                <a:gd name="connsiteX1-63" fmla="*/ 2750715 w 2750715"/>
                <a:gd name="connsiteY1-64" fmla="*/ 429126 h 723643"/>
                <a:gd name="connsiteX2-65" fmla="*/ 2747830 w 2750715"/>
                <a:gd name="connsiteY2-66" fmla="*/ 723643 h 723643"/>
                <a:gd name="connsiteX3-67" fmla="*/ 0 w 2750715"/>
                <a:gd name="connsiteY3-68" fmla="*/ 605633 h 723643"/>
                <a:gd name="connsiteX4-69" fmla="*/ 0 w 2750715"/>
                <a:gd name="connsiteY4-70" fmla="*/ 0 h 723643"/>
                <a:gd name="connsiteX0-71" fmla="*/ 0 w 2750715"/>
                <a:gd name="connsiteY0-72" fmla="*/ 0 h 723643"/>
                <a:gd name="connsiteX1-73" fmla="*/ 2750715 w 2750715"/>
                <a:gd name="connsiteY1-74" fmla="*/ 391026 h 723643"/>
                <a:gd name="connsiteX2-75" fmla="*/ 2747830 w 2750715"/>
                <a:gd name="connsiteY2-76" fmla="*/ 723643 h 723643"/>
                <a:gd name="connsiteX3-77" fmla="*/ 0 w 2750715"/>
                <a:gd name="connsiteY3-78" fmla="*/ 605633 h 723643"/>
                <a:gd name="connsiteX4-79" fmla="*/ 0 w 2750715"/>
                <a:gd name="connsiteY4-80" fmla="*/ 0 h 723643"/>
                <a:gd name="connsiteX0-81" fmla="*/ 0 w 2752254"/>
                <a:gd name="connsiteY0-82" fmla="*/ 0 h 742693"/>
                <a:gd name="connsiteX1-83" fmla="*/ 2750715 w 2752254"/>
                <a:gd name="connsiteY1-84" fmla="*/ 391026 h 742693"/>
                <a:gd name="connsiteX2-85" fmla="*/ 2752076 w 2752254"/>
                <a:gd name="connsiteY2-86" fmla="*/ 742693 h 742693"/>
                <a:gd name="connsiteX3-87" fmla="*/ 0 w 2752254"/>
                <a:gd name="connsiteY3-88" fmla="*/ 605633 h 742693"/>
                <a:gd name="connsiteX4-89" fmla="*/ 0 w 2752254"/>
                <a:gd name="connsiteY4-90" fmla="*/ 0 h 742693"/>
                <a:gd name="connsiteX0-91" fmla="*/ 0 w 2760622"/>
                <a:gd name="connsiteY0-92" fmla="*/ 0 h 642680"/>
                <a:gd name="connsiteX1-93" fmla="*/ 2750715 w 2760622"/>
                <a:gd name="connsiteY1-94" fmla="*/ 391026 h 642680"/>
                <a:gd name="connsiteX2-95" fmla="*/ 2760567 w 2760622"/>
                <a:gd name="connsiteY2-96" fmla="*/ 642680 h 642680"/>
                <a:gd name="connsiteX3-97" fmla="*/ 0 w 2760622"/>
                <a:gd name="connsiteY3-98" fmla="*/ 605633 h 642680"/>
                <a:gd name="connsiteX4-99" fmla="*/ 0 w 2760622"/>
                <a:gd name="connsiteY4-100" fmla="*/ 0 h 642680"/>
                <a:gd name="connsiteX0-101" fmla="*/ 0 w 2752252"/>
                <a:gd name="connsiteY0-102" fmla="*/ 0 h 747455"/>
                <a:gd name="connsiteX1-103" fmla="*/ 2750715 w 2752252"/>
                <a:gd name="connsiteY1-104" fmla="*/ 391026 h 747455"/>
                <a:gd name="connsiteX2-105" fmla="*/ 2752074 w 2752252"/>
                <a:gd name="connsiteY2-106" fmla="*/ 747455 h 747455"/>
                <a:gd name="connsiteX3-107" fmla="*/ 0 w 2752252"/>
                <a:gd name="connsiteY3-108" fmla="*/ 605633 h 747455"/>
                <a:gd name="connsiteX4-109" fmla="*/ 0 w 2752252"/>
                <a:gd name="connsiteY4-110" fmla="*/ 0 h 747455"/>
                <a:gd name="connsiteX0-111" fmla="*/ 0 w 2752252"/>
                <a:gd name="connsiteY0-112" fmla="*/ 0 h 747455"/>
                <a:gd name="connsiteX1-113" fmla="*/ 2750715 w 2752252"/>
                <a:gd name="connsiteY1-114" fmla="*/ 282677 h 747455"/>
                <a:gd name="connsiteX2-115" fmla="*/ 2752074 w 2752252"/>
                <a:gd name="connsiteY2-116" fmla="*/ 747455 h 747455"/>
                <a:gd name="connsiteX3-117" fmla="*/ 0 w 2752252"/>
                <a:gd name="connsiteY3-118" fmla="*/ 605633 h 747455"/>
                <a:gd name="connsiteX4-119" fmla="*/ 0 w 2752252"/>
                <a:gd name="connsiteY4-120" fmla="*/ 0 h 747455"/>
                <a:gd name="connsiteX0-121" fmla="*/ 0 w 2752252"/>
                <a:gd name="connsiteY0-122" fmla="*/ 0 h 648135"/>
                <a:gd name="connsiteX1-123" fmla="*/ 2750715 w 2752252"/>
                <a:gd name="connsiteY1-124" fmla="*/ 282677 h 648135"/>
                <a:gd name="connsiteX2-125" fmla="*/ 2752074 w 2752252"/>
                <a:gd name="connsiteY2-126" fmla="*/ 648135 h 648135"/>
                <a:gd name="connsiteX3-127" fmla="*/ 0 w 2752252"/>
                <a:gd name="connsiteY3-128" fmla="*/ 605633 h 648135"/>
                <a:gd name="connsiteX4-129" fmla="*/ 0 w 2752252"/>
                <a:gd name="connsiteY4-130" fmla="*/ 0 h 648135"/>
                <a:gd name="connsiteX0-131" fmla="*/ 0 w 2752252"/>
                <a:gd name="connsiteY0-132" fmla="*/ 0 h 618791"/>
                <a:gd name="connsiteX1-133" fmla="*/ 2750715 w 2752252"/>
                <a:gd name="connsiteY1-134" fmla="*/ 282677 h 618791"/>
                <a:gd name="connsiteX2-135" fmla="*/ 2752074 w 2752252"/>
                <a:gd name="connsiteY2-136" fmla="*/ 618791 h 618791"/>
                <a:gd name="connsiteX3-137" fmla="*/ 0 w 2752252"/>
                <a:gd name="connsiteY3-138" fmla="*/ 605633 h 618791"/>
                <a:gd name="connsiteX4-139" fmla="*/ 0 w 2752252"/>
                <a:gd name="connsiteY4-140" fmla="*/ 0 h 618791"/>
                <a:gd name="connsiteX0-141" fmla="*/ 0 w 2752252"/>
                <a:gd name="connsiteY0-142" fmla="*/ 0 h 634592"/>
                <a:gd name="connsiteX1-143" fmla="*/ 2750715 w 2752252"/>
                <a:gd name="connsiteY1-144" fmla="*/ 282677 h 634592"/>
                <a:gd name="connsiteX2-145" fmla="*/ 2752074 w 2752252"/>
                <a:gd name="connsiteY2-146" fmla="*/ 634592 h 634592"/>
                <a:gd name="connsiteX3-147" fmla="*/ 0 w 2752252"/>
                <a:gd name="connsiteY3-148" fmla="*/ 605633 h 634592"/>
                <a:gd name="connsiteX4-149" fmla="*/ 0 w 2752252"/>
                <a:gd name="connsiteY4-150" fmla="*/ 0 h 634592"/>
                <a:gd name="connsiteX0-151" fmla="*/ 0 w 2750715"/>
                <a:gd name="connsiteY0-152" fmla="*/ 0 h 634592"/>
                <a:gd name="connsiteX1-153" fmla="*/ 2750715 w 2750715"/>
                <a:gd name="connsiteY1-154" fmla="*/ 282677 h 634592"/>
                <a:gd name="connsiteX2-155" fmla="*/ 2747826 w 2750715"/>
                <a:gd name="connsiteY2-156" fmla="*/ 634592 h 634592"/>
                <a:gd name="connsiteX3-157" fmla="*/ 0 w 2750715"/>
                <a:gd name="connsiteY3-158" fmla="*/ 605633 h 634592"/>
                <a:gd name="connsiteX4-159" fmla="*/ 0 w 2750715"/>
                <a:gd name="connsiteY4-160" fmla="*/ 0 h 634592"/>
                <a:gd name="connsiteX0-161" fmla="*/ 0 w 2750715"/>
                <a:gd name="connsiteY0-162" fmla="*/ 0 h 636849"/>
                <a:gd name="connsiteX1-163" fmla="*/ 2750715 w 2750715"/>
                <a:gd name="connsiteY1-164" fmla="*/ 282677 h 636849"/>
                <a:gd name="connsiteX2-165" fmla="*/ 2743581 w 2750715"/>
                <a:gd name="connsiteY2-166" fmla="*/ 636849 h 636849"/>
                <a:gd name="connsiteX3-167" fmla="*/ 0 w 2750715"/>
                <a:gd name="connsiteY3-168" fmla="*/ 605633 h 636849"/>
                <a:gd name="connsiteX4-169" fmla="*/ 0 w 2750715"/>
                <a:gd name="connsiteY4-170" fmla="*/ 0 h 636849"/>
                <a:gd name="connsiteX0-171" fmla="*/ 0 w 2752252"/>
                <a:gd name="connsiteY0-172" fmla="*/ 0 h 636849"/>
                <a:gd name="connsiteX1-173" fmla="*/ 2750715 w 2752252"/>
                <a:gd name="connsiteY1-174" fmla="*/ 282677 h 636849"/>
                <a:gd name="connsiteX2-175" fmla="*/ 2752074 w 2752252"/>
                <a:gd name="connsiteY2-176" fmla="*/ 636849 h 636849"/>
                <a:gd name="connsiteX3-177" fmla="*/ 0 w 2752252"/>
                <a:gd name="connsiteY3-178" fmla="*/ 605633 h 636849"/>
                <a:gd name="connsiteX4-179" fmla="*/ 0 w 2752252"/>
                <a:gd name="connsiteY4-180" fmla="*/ 0 h 63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52252" h="636849">
                  <a:moveTo>
                    <a:pt x="0" y="0"/>
                  </a:moveTo>
                  <a:lnTo>
                    <a:pt x="2750715" y="282677"/>
                  </a:lnTo>
                  <a:cubicBezTo>
                    <a:pt x="2749753" y="401169"/>
                    <a:pt x="2753036" y="518357"/>
                    <a:pt x="2752074" y="636849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 17"/>
          <p:cNvSpPr/>
          <p:nvPr/>
        </p:nvSpPr>
        <p:spPr>
          <a:xfrm>
            <a:off x="4272374" y="2968028"/>
            <a:ext cx="244624" cy="55755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Isosceles Triangle 104"/>
          <p:cNvSpPr/>
          <p:nvPr/>
        </p:nvSpPr>
        <p:spPr>
          <a:xfrm rot="5400000" flipH="1">
            <a:off x="3936317" y="3022484"/>
            <a:ext cx="2164018" cy="1001801"/>
          </a:xfrm>
          <a:prstGeom prst="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052089" y="3300604"/>
            <a:ext cx="1210588" cy="400110"/>
          </a:xfrm>
          <a:prstGeom prst="rect">
            <a:avLst/>
          </a:prstGeom>
          <a:solidFill>
            <a:srgbClr val="4F81B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条件具备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916052" y="1804713"/>
            <a:ext cx="1210588" cy="400110"/>
          </a:xfrm>
          <a:prstGeom prst="rect">
            <a:avLst/>
          </a:prstGeom>
          <a:solidFill>
            <a:srgbClr val="4F81B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产业背景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905441" y="2868080"/>
            <a:ext cx="1210588" cy="400110"/>
          </a:xfrm>
          <a:prstGeom prst="rect">
            <a:avLst/>
          </a:prstGeom>
          <a:solidFill>
            <a:srgbClr val="4F81B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政策背景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919296" y="3860739"/>
            <a:ext cx="1467068" cy="400110"/>
          </a:xfrm>
          <a:prstGeom prst="rect">
            <a:avLst/>
          </a:prstGeom>
          <a:solidFill>
            <a:srgbClr val="4F81B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互联网技术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919296" y="4868720"/>
            <a:ext cx="1210588" cy="400110"/>
          </a:xfrm>
          <a:prstGeom prst="rect">
            <a:avLst/>
          </a:prstGeom>
          <a:solidFill>
            <a:srgbClr val="4F81BD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行业趋势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663224" y="2348768"/>
            <a:ext cx="1727967" cy="49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特色产业链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663224" y="3284750"/>
            <a:ext cx="1727967" cy="49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产业互联网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663224" y="4170796"/>
            <a:ext cx="1727967" cy="49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金融资本</a:t>
            </a:r>
            <a:endParaRPr kumimoji="0" lang="en-US" altLang="zh-CN" sz="20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加号 64"/>
          <p:cNvSpPr/>
          <p:nvPr/>
        </p:nvSpPr>
        <p:spPr>
          <a:xfrm>
            <a:off x="6239213" y="2852758"/>
            <a:ext cx="575989" cy="575989"/>
          </a:xfrm>
          <a:prstGeom prst="mathPlus">
            <a:avLst/>
          </a:prstGeom>
          <a:solidFill>
            <a:srgbClr val="CD0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加号 65"/>
          <p:cNvSpPr/>
          <p:nvPr/>
        </p:nvSpPr>
        <p:spPr>
          <a:xfrm>
            <a:off x="6239213" y="3716742"/>
            <a:ext cx="575989" cy="575989"/>
          </a:xfrm>
          <a:prstGeom prst="mathPlus">
            <a:avLst/>
          </a:prstGeom>
          <a:solidFill>
            <a:srgbClr val="CD0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燕尾形箭头 66"/>
          <p:cNvSpPr/>
          <p:nvPr/>
        </p:nvSpPr>
        <p:spPr>
          <a:xfrm>
            <a:off x="7463189" y="3068754"/>
            <a:ext cx="1583970" cy="935982"/>
          </a:xfrm>
          <a:prstGeom prst="notchedRightArrow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463189" y="3257893"/>
            <a:ext cx="1439972" cy="45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解决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54646" y="347710"/>
            <a:ext cx="3733294" cy="66848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1.6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解决的思路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993FE1-8EA1-4B7F-8F99-A4981FDC5C94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083422" y="2348674"/>
            <a:ext cx="2340376" cy="23403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产业痛点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31562" y="18299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蓝源模式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9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69"/>
          <p:cNvSpPr txBox="1"/>
          <p:nvPr/>
        </p:nvSpPr>
        <p:spPr>
          <a:xfrm>
            <a:off x="694606" y="290141"/>
            <a:ext cx="5255929" cy="523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2.1.1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、众旅联平台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587" y="783934"/>
            <a:ext cx="1214215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50590" y="757955"/>
            <a:ext cx="11222063" cy="583037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51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众旅联控股总平台由龙头企业、蓝源资本及行业合伙人共同发起，以文旅产业数字化为切入点，通过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技术、人工智能、大数据、物联网、区块链、云计算等新一代互联网技术，依托蓝源资本特色产业链、产业互联网、金融资本、人才资本、政策工具五位一体的系统把文旅产业链（生产链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人才链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金融链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价值链等）整合起来，为整个行业提供一站式服务，构建产业互联网数字总部经济。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51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众旅联控股总平台由设计创新公司、文旅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交易平台、供应链公司、金融公司、大数据公司、产业基金等子平台构成。立足北京，面向全国、辐射全球，打造文旅产业数字化生态共同体。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7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67614" y="290141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260937" y="2371180"/>
            <a:ext cx="3457835" cy="3448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3778462" y="2376554"/>
            <a:ext cx="3987212" cy="3448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872019" y="2429206"/>
            <a:ext cx="3548917" cy="3412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49630" y="405765"/>
            <a:ext cx="7198995" cy="66865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十个一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工程，打造新经济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日期占位符 33"/>
          <p:cNvSpPr>
            <a:spLocks noGrp="1"/>
          </p:cNvSpPr>
          <p:nvPr>
            <p:ph type="dt" sz="half" idx="2"/>
          </p:nvPr>
        </p:nvSpPr>
        <p:spPr>
          <a:xfrm>
            <a:off x="246688" y="6519976"/>
            <a:ext cx="284443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5E1680-EDC8-447A-BAA6-902EE376840E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4"/>
          </p:nvPr>
        </p:nvSpPr>
        <p:spPr>
          <a:xfrm>
            <a:off x="9176326" y="6518420"/>
            <a:ext cx="284443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" name="Straight Connector 1"/>
          <p:cNvCxnSpPr>
            <a:stCxn id="44" idx="1"/>
          </p:cNvCxnSpPr>
          <p:nvPr/>
        </p:nvCxnSpPr>
        <p:spPr>
          <a:xfrm flipV="1">
            <a:off x="107639" y="4117648"/>
            <a:ext cx="10132982" cy="272838"/>
          </a:xfrm>
          <a:prstGeom prst="line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Elbow Connector 7"/>
          <p:cNvCxnSpPr>
            <a:stCxn id="7" idx="0"/>
          </p:cNvCxnSpPr>
          <p:nvPr/>
        </p:nvCxnSpPr>
        <p:spPr>
          <a:xfrm rot="16200000" flipV="1">
            <a:off x="2653759" y="3328743"/>
            <a:ext cx="919251" cy="485788"/>
          </a:xfrm>
          <a:prstGeom prst="bentConnector2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/>
          <p:nvPr/>
        </p:nvSpPr>
        <p:spPr bwMode="blackWhite">
          <a:xfrm>
            <a:off x="3261550" y="4031263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8" name="Rectangle 20"/>
          <p:cNvSpPr/>
          <p:nvPr/>
        </p:nvSpPr>
        <p:spPr>
          <a:xfrm>
            <a:off x="1101973" y="4355729"/>
            <a:ext cx="752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ONE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0" name="Rectangle 22"/>
          <p:cNvSpPr/>
          <p:nvPr/>
        </p:nvSpPr>
        <p:spPr>
          <a:xfrm>
            <a:off x="1839485" y="3705508"/>
            <a:ext cx="794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TWO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24"/>
          <p:cNvSpPr/>
          <p:nvPr/>
        </p:nvSpPr>
        <p:spPr>
          <a:xfrm>
            <a:off x="2592004" y="4334770"/>
            <a:ext cx="1042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THREE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3" name="Rectangle 25"/>
          <p:cNvSpPr/>
          <p:nvPr/>
        </p:nvSpPr>
        <p:spPr>
          <a:xfrm>
            <a:off x="3322298" y="3615575"/>
            <a:ext cx="912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FOUR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3636964" y="4181030"/>
            <a:ext cx="76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FIVE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Isosceles Triangle 29"/>
          <p:cNvSpPr/>
          <p:nvPr/>
        </p:nvSpPr>
        <p:spPr>
          <a:xfrm rot="5400000">
            <a:off x="10122806" y="3968870"/>
            <a:ext cx="259330" cy="236820"/>
          </a:xfrm>
          <a:prstGeom prst="triangle">
            <a:avLst/>
          </a:prstGeom>
          <a:solidFill>
            <a:schemeClr val="accent6"/>
          </a:solidFill>
          <a:ln w="28575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8" name="Oval 34"/>
          <p:cNvSpPr/>
          <p:nvPr/>
        </p:nvSpPr>
        <p:spPr bwMode="blackWhite">
          <a:xfrm>
            <a:off x="2530112" y="4080560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19" name="Elbow Connector 37"/>
          <p:cNvCxnSpPr>
            <a:stCxn id="18" idx="4"/>
          </p:cNvCxnSpPr>
          <p:nvPr/>
        </p:nvCxnSpPr>
        <p:spPr>
          <a:xfrm rot="5400000">
            <a:off x="2186490" y="4496418"/>
            <a:ext cx="675361" cy="20134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45"/>
          <p:cNvCxnSpPr>
            <a:stCxn id="9" idx="4"/>
          </p:cNvCxnSpPr>
          <p:nvPr/>
        </p:nvCxnSpPr>
        <p:spPr>
          <a:xfrm rot="16200000" flipH="1">
            <a:off x="771866" y="4619508"/>
            <a:ext cx="681586" cy="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49"/>
          <p:cNvSpPr/>
          <p:nvPr/>
        </p:nvSpPr>
        <p:spPr bwMode="blackWhite">
          <a:xfrm>
            <a:off x="1017931" y="4099867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2" name="Oval 52"/>
          <p:cNvSpPr/>
          <p:nvPr/>
        </p:nvSpPr>
        <p:spPr bwMode="blackWhite">
          <a:xfrm>
            <a:off x="1756875" y="4051134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23" name="Elbow Connector 55"/>
          <p:cNvCxnSpPr>
            <a:endCxn id="22" idx="0"/>
          </p:cNvCxnSpPr>
          <p:nvPr/>
        </p:nvCxnSpPr>
        <p:spPr>
          <a:xfrm>
            <a:off x="1631784" y="3131882"/>
            <a:ext cx="219821" cy="919250"/>
          </a:xfrm>
          <a:prstGeom prst="bentConnector2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60"/>
          <p:cNvCxnSpPr>
            <a:stCxn id="25" idx="4"/>
          </p:cNvCxnSpPr>
          <p:nvPr/>
        </p:nvCxnSpPr>
        <p:spPr>
          <a:xfrm rot="16200000" flipH="1">
            <a:off x="3970791" y="4376543"/>
            <a:ext cx="770842" cy="3963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61"/>
          <p:cNvSpPr/>
          <p:nvPr/>
        </p:nvSpPr>
        <p:spPr bwMode="blackWhite">
          <a:xfrm>
            <a:off x="4063315" y="4010443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6" name="Oval 88"/>
          <p:cNvSpPr/>
          <p:nvPr/>
        </p:nvSpPr>
        <p:spPr bwMode="blackGray">
          <a:xfrm>
            <a:off x="10366022" y="3705508"/>
            <a:ext cx="835496" cy="788720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8" name="koppt-文本框"/>
          <p:cNvSpPr/>
          <p:nvPr/>
        </p:nvSpPr>
        <p:spPr>
          <a:xfrm>
            <a:off x="539686" y="4744862"/>
            <a:ext cx="1470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完成一个产业链整合规划咨询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koppt-文本框"/>
          <p:cNvSpPr/>
          <p:nvPr/>
        </p:nvSpPr>
        <p:spPr>
          <a:xfrm>
            <a:off x="2011099" y="4934769"/>
            <a:ext cx="1416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打造一个产业链金融中心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koppt-文本框"/>
          <p:cNvSpPr/>
          <p:nvPr/>
        </p:nvSpPr>
        <p:spPr>
          <a:xfrm>
            <a:off x="791375" y="2429206"/>
            <a:ext cx="988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发起一个产业互联网总平台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koppt-文本框"/>
          <p:cNvSpPr/>
          <p:nvPr/>
        </p:nvSpPr>
        <p:spPr>
          <a:xfrm>
            <a:off x="2372418" y="2534959"/>
            <a:ext cx="1108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发起一个产业专项基金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koppt-文本框"/>
          <p:cNvSpPr/>
          <p:nvPr/>
        </p:nvSpPr>
        <p:spPr>
          <a:xfrm>
            <a:off x="3854563" y="4939393"/>
            <a:ext cx="130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搭建一个产业技术平台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koppt-图标"/>
          <p:cNvSpPr>
            <a:spLocks noChangeAspect="1" noEditPoints="1"/>
          </p:cNvSpPr>
          <p:nvPr/>
        </p:nvSpPr>
        <p:spPr bwMode="auto">
          <a:xfrm>
            <a:off x="10598542" y="3910388"/>
            <a:ext cx="370458" cy="378961"/>
          </a:xfrm>
          <a:custGeom>
            <a:avLst/>
            <a:gdLst>
              <a:gd name="T0" fmla="*/ 99 w 543"/>
              <a:gd name="T1" fmla="*/ 226 h 588"/>
              <a:gd name="T2" fmla="*/ 326 w 543"/>
              <a:gd name="T3" fmla="*/ 484 h 588"/>
              <a:gd name="T4" fmla="*/ 340 w 543"/>
              <a:gd name="T5" fmla="*/ 508 h 588"/>
              <a:gd name="T6" fmla="*/ 289 w 543"/>
              <a:gd name="T7" fmla="*/ 587 h 588"/>
              <a:gd name="T8" fmla="*/ 217 w 543"/>
              <a:gd name="T9" fmla="*/ 566 h 588"/>
              <a:gd name="T10" fmla="*/ 211 w 543"/>
              <a:gd name="T11" fmla="*/ 496 h 588"/>
              <a:gd name="T12" fmla="*/ 276 w 543"/>
              <a:gd name="T13" fmla="*/ 450 h 588"/>
              <a:gd name="T14" fmla="*/ 216 w 543"/>
              <a:gd name="T15" fmla="*/ 247 h 588"/>
              <a:gd name="T16" fmla="*/ 245 w 543"/>
              <a:gd name="T17" fmla="*/ 263 h 588"/>
              <a:gd name="T18" fmla="*/ 274 w 543"/>
              <a:gd name="T19" fmla="*/ 239 h 588"/>
              <a:gd name="T20" fmla="*/ 285 w 543"/>
              <a:gd name="T21" fmla="*/ 259 h 588"/>
              <a:gd name="T22" fmla="*/ 313 w 543"/>
              <a:gd name="T23" fmla="*/ 258 h 588"/>
              <a:gd name="T24" fmla="*/ 341 w 543"/>
              <a:gd name="T25" fmla="*/ 244 h 588"/>
              <a:gd name="T26" fmla="*/ 340 w 543"/>
              <a:gd name="T27" fmla="*/ 299 h 588"/>
              <a:gd name="T28" fmla="*/ 318 w 543"/>
              <a:gd name="T29" fmla="*/ 315 h 588"/>
              <a:gd name="T30" fmla="*/ 276 w 543"/>
              <a:gd name="T31" fmla="*/ 450 h 588"/>
              <a:gd name="T32" fmla="*/ 236 w 543"/>
              <a:gd name="T33" fmla="*/ 299 h 588"/>
              <a:gd name="T34" fmla="*/ 256 w 543"/>
              <a:gd name="T35" fmla="*/ 285 h 588"/>
              <a:gd name="T36" fmla="*/ 261 w 543"/>
              <a:gd name="T37" fmla="*/ 264 h 588"/>
              <a:gd name="T38" fmla="*/ 310 w 543"/>
              <a:gd name="T39" fmla="*/ 280 h 588"/>
              <a:gd name="T40" fmla="*/ 276 w 543"/>
              <a:gd name="T41" fmla="*/ 416 h 588"/>
              <a:gd name="T42" fmla="*/ 282 w 543"/>
              <a:gd name="T43" fmla="*/ 49 h 588"/>
              <a:gd name="T44" fmla="*/ 261 w 543"/>
              <a:gd name="T45" fmla="*/ 13 h 588"/>
              <a:gd name="T46" fmla="*/ 530 w 543"/>
              <a:gd name="T47" fmla="*/ 255 h 588"/>
              <a:gd name="T48" fmla="*/ 494 w 543"/>
              <a:gd name="T49" fmla="*/ 234 h 588"/>
              <a:gd name="T50" fmla="*/ 530 w 543"/>
              <a:gd name="T51" fmla="*/ 255 h 588"/>
              <a:gd name="T52" fmla="*/ 50 w 543"/>
              <a:gd name="T53" fmla="*/ 255 h 588"/>
              <a:gd name="T54" fmla="*/ 14 w 543"/>
              <a:gd name="T55" fmla="*/ 234 h 588"/>
              <a:gd name="T56" fmla="*/ 92 w 543"/>
              <a:gd name="T57" fmla="*/ 414 h 588"/>
              <a:gd name="T58" fmla="*/ 130 w 543"/>
              <a:gd name="T59" fmla="*/ 396 h 588"/>
              <a:gd name="T60" fmla="*/ 92 w 543"/>
              <a:gd name="T61" fmla="*/ 414 h 588"/>
              <a:gd name="T62" fmla="*/ 113 w 543"/>
              <a:gd name="T63" fmla="*/ 113 h 588"/>
              <a:gd name="T64" fmla="*/ 109 w 543"/>
              <a:gd name="T65" fmla="*/ 72 h 588"/>
              <a:gd name="T66" fmla="*/ 451 w 543"/>
              <a:gd name="T67" fmla="*/ 414 h 588"/>
              <a:gd name="T68" fmla="*/ 414 w 543"/>
              <a:gd name="T69" fmla="*/ 396 h 588"/>
              <a:gd name="T70" fmla="*/ 451 w 543"/>
              <a:gd name="T71" fmla="*/ 414 h 588"/>
              <a:gd name="T72" fmla="*/ 430 w 543"/>
              <a:gd name="T73" fmla="*/ 113 h 588"/>
              <a:gd name="T74" fmla="*/ 435 w 543"/>
              <a:gd name="T75" fmla="*/ 72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3" h="588">
                <a:moveTo>
                  <a:pt x="218" y="484"/>
                </a:moveTo>
                <a:cubicBezTo>
                  <a:pt x="213" y="368"/>
                  <a:pt x="90" y="324"/>
                  <a:pt x="99" y="226"/>
                </a:cubicBezTo>
                <a:cubicBezTo>
                  <a:pt x="115" y="52"/>
                  <a:pt x="429" y="52"/>
                  <a:pt x="444" y="226"/>
                </a:cubicBezTo>
                <a:cubicBezTo>
                  <a:pt x="453" y="324"/>
                  <a:pt x="331" y="368"/>
                  <a:pt x="326" y="484"/>
                </a:cubicBezTo>
                <a:cubicBezTo>
                  <a:pt x="325" y="489"/>
                  <a:pt x="328" y="494"/>
                  <a:pt x="333" y="496"/>
                </a:cubicBezTo>
                <a:cubicBezTo>
                  <a:pt x="337" y="498"/>
                  <a:pt x="340" y="502"/>
                  <a:pt x="340" y="508"/>
                </a:cubicBezTo>
                <a:cubicBezTo>
                  <a:pt x="340" y="536"/>
                  <a:pt x="337" y="548"/>
                  <a:pt x="326" y="566"/>
                </a:cubicBezTo>
                <a:cubicBezTo>
                  <a:pt x="318" y="579"/>
                  <a:pt x="305" y="587"/>
                  <a:pt x="289" y="587"/>
                </a:cubicBezTo>
                <a:cubicBezTo>
                  <a:pt x="276" y="588"/>
                  <a:pt x="267" y="588"/>
                  <a:pt x="254" y="587"/>
                </a:cubicBezTo>
                <a:cubicBezTo>
                  <a:pt x="239" y="587"/>
                  <a:pt x="225" y="579"/>
                  <a:pt x="217" y="566"/>
                </a:cubicBezTo>
                <a:cubicBezTo>
                  <a:pt x="205" y="548"/>
                  <a:pt x="204" y="536"/>
                  <a:pt x="204" y="508"/>
                </a:cubicBezTo>
                <a:cubicBezTo>
                  <a:pt x="203" y="502"/>
                  <a:pt x="206" y="498"/>
                  <a:pt x="211" y="496"/>
                </a:cubicBezTo>
                <a:cubicBezTo>
                  <a:pt x="215" y="494"/>
                  <a:pt x="218" y="489"/>
                  <a:pt x="218" y="484"/>
                </a:cubicBezTo>
                <a:close/>
                <a:moveTo>
                  <a:pt x="276" y="450"/>
                </a:moveTo>
                <a:cubicBezTo>
                  <a:pt x="260" y="391"/>
                  <a:pt x="226" y="314"/>
                  <a:pt x="206" y="254"/>
                </a:cubicBezTo>
                <a:cubicBezTo>
                  <a:pt x="197" y="230"/>
                  <a:pt x="198" y="229"/>
                  <a:pt x="216" y="247"/>
                </a:cubicBezTo>
                <a:cubicBezTo>
                  <a:pt x="222" y="253"/>
                  <a:pt x="229" y="258"/>
                  <a:pt x="235" y="264"/>
                </a:cubicBezTo>
                <a:cubicBezTo>
                  <a:pt x="238" y="266"/>
                  <a:pt x="243" y="266"/>
                  <a:pt x="245" y="263"/>
                </a:cubicBezTo>
                <a:cubicBezTo>
                  <a:pt x="251" y="254"/>
                  <a:pt x="257" y="245"/>
                  <a:pt x="262" y="237"/>
                </a:cubicBezTo>
                <a:cubicBezTo>
                  <a:pt x="269" y="227"/>
                  <a:pt x="270" y="226"/>
                  <a:pt x="274" y="239"/>
                </a:cubicBezTo>
                <a:cubicBezTo>
                  <a:pt x="276" y="244"/>
                  <a:pt x="277" y="249"/>
                  <a:pt x="279" y="254"/>
                </a:cubicBezTo>
                <a:cubicBezTo>
                  <a:pt x="280" y="257"/>
                  <a:pt x="283" y="259"/>
                  <a:pt x="285" y="259"/>
                </a:cubicBezTo>
                <a:cubicBezTo>
                  <a:pt x="293" y="259"/>
                  <a:pt x="300" y="260"/>
                  <a:pt x="308" y="260"/>
                </a:cubicBezTo>
                <a:cubicBezTo>
                  <a:pt x="310" y="260"/>
                  <a:pt x="312" y="260"/>
                  <a:pt x="313" y="258"/>
                </a:cubicBezTo>
                <a:cubicBezTo>
                  <a:pt x="319" y="252"/>
                  <a:pt x="324" y="246"/>
                  <a:pt x="329" y="240"/>
                </a:cubicBezTo>
                <a:cubicBezTo>
                  <a:pt x="339" y="228"/>
                  <a:pt x="340" y="224"/>
                  <a:pt x="341" y="244"/>
                </a:cubicBezTo>
                <a:cubicBezTo>
                  <a:pt x="341" y="260"/>
                  <a:pt x="342" y="277"/>
                  <a:pt x="342" y="293"/>
                </a:cubicBezTo>
                <a:cubicBezTo>
                  <a:pt x="343" y="295"/>
                  <a:pt x="342" y="297"/>
                  <a:pt x="340" y="299"/>
                </a:cubicBezTo>
                <a:cubicBezTo>
                  <a:pt x="333" y="302"/>
                  <a:pt x="327" y="306"/>
                  <a:pt x="321" y="311"/>
                </a:cubicBezTo>
                <a:cubicBezTo>
                  <a:pt x="320" y="312"/>
                  <a:pt x="319" y="313"/>
                  <a:pt x="318" y="315"/>
                </a:cubicBezTo>
                <a:cubicBezTo>
                  <a:pt x="308" y="359"/>
                  <a:pt x="298" y="404"/>
                  <a:pt x="289" y="449"/>
                </a:cubicBezTo>
                <a:cubicBezTo>
                  <a:pt x="287" y="456"/>
                  <a:pt x="278" y="456"/>
                  <a:pt x="276" y="450"/>
                </a:cubicBezTo>
                <a:close/>
                <a:moveTo>
                  <a:pt x="276" y="416"/>
                </a:moveTo>
                <a:cubicBezTo>
                  <a:pt x="262" y="377"/>
                  <a:pt x="250" y="338"/>
                  <a:pt x="236" y="299"/>
                </a:cubicBezTo>
                <a:cubicBezTo>
                  <a:pt x="231" y="284"/>
                  <a:pt x="233" y="285"/>
                  <a:pt x="246" y="292"/>
                </a:cubicBezTo>
                <a:cubicBezTo>
                  <a:pt x="257" y="297"/>
                  <a:pt x="258" y="298"/>
                  <a:pt x="256" y="285"/>
                </a:cubicBezTo>
                <a:cubicBezTo>
                  <a:pt x="255" y="281"/>
                  <a:pt x="254" y="276"/>
                  <a:pt x="254" y="271"/>
                </a:cubicBezTo>
                <a:cubicBezTo>
                  <a:pt x="252" y="263"/>
                  <a:pt x="253" y="262"/>
                  <a:pt x="261" y="264"/>
                </a:cubicBezTo>
                <a:cubicBezTo>
                  <a:pt x="276" y="267"/>
                  <a:pt x="290" y="270"/>
                  <a:pt x="305" y="273"/>
                </a:cubicBezTo>
                <a:cubicBezTo>
                  <a:pt x="310" y="274"/>
                  <a:pt x="311" y="274"/>
                  <a:pt x="310" y="280"/>
                </a:cubicBezTo>
                <a:cubicBezTo>
                  <a:pt x="303" y="325"/>
                  <a:pt x="294" y="370"/>
                  <a:pt x="288" y="415"/>
                </a:cubicBezTo>
                <a:cubicBezTo>
                  <a:pt x="285" y="438"/>
                  <a:pt x="284" y="440"/>
                  <a:pt x="276" y="416"/>
                </a:cubicBezTo>
                <a:close/>
                <a:moveTo>
                  <a:pt x="282" y="13"/>
                </a:moveTo>
                <a:cubicBezTo>
                  <a:pt x="282" y="25"/>
                  <a:pt x="282" y="37"/>
                  <a:pt x="282" y="49"/>
                </a:cubicBezTo>
                <a:cubicBezTo>
                  <a:pt x="282" y="63"/>
                  <a:pt x="261" y="63"/>
                  <a:pt x="261" y="49"/>
                </a:cubicBezTo>
                <a:cubicBezTo>
                  <a:pt x="261" y="37"/>
                  <a:pt x="261" y="25"/>
                  <a:pt x="261" y="13"/>
                </a:cubicBezTo>
                <a:cubicBezTo>
                  <a:pt x="261" y="0"/>
                  <a:pt x="282" y="0"/>
                  <a:pt x="282" y="13"/>
                </a:cubicBezTo>
                <a:close/>
                <a:moveTo>
                  <a:pt x="530" y="255"/>
                </a:moveTo>
                <a:cubicBezTo>
                  <a:pt x="518" y="255"/>
                  <a:pt x="506" y="255"/>
                  <a:pt x="494" y="255"/>
                </a:cubicBezTo>
                <a:cubicBezTo>
                  <a:pt x="480" y="255"/>
                  <a:pt x="480" y="234"/>
                  <a:pt x="494" y="234"/>
                </a:cubicBezTo>
                <a:cubicBezTo>
                  <a:pt x="506" y="234"/>
                  <a:pt x="518" y="234"/>
                  <a:pt x="530" y="234"/>
                </a:cubicBezTo>
                <a:cubicBezTo>
                  <a:pt x="543" y="234"/>
                  <a:pt x="543" y="255"/>
                  <a:pt x="530" y="255"/>
                </a:cubicBezTo>
                <a:close/>
                <a:moveTo>
                  <a:pt x="14" y="255"/>
                </a:moveTo>
                <a:cubicBezTo>
                  <a:pt x="26" y="255"/>
                  <a:pt x="38" y="255"/>
                  <a:pt x="50" y="255"/>
                </a:cubicBezTo>
                <a:cubicBezTo>
                  <a:pt x="63" y="255"/>
                  <a:pt x="63" y="234"/>
                  <a:pt x="50" y="234"/>
                </a:cubicBezTo>
                <a:cubicBezTo>
                  <a:pt x="38" y="234"/>
                  <a:pt x="26" y="234"/>
                  <a:pt x="14" y="234"/>
                </a:cubicBezTo>
                <a:cubicBezTo>
                  <a:pt x="0" y="234"/>
                  <a:pt x="0" y="255"/>
                  <a:pt x="14" y="255"/>
                </a:cubicBezTo>
                <a:close/>
                <a:moveTo>
                  <a:pt x="92" y="414"/>
                </a:moveTo>
                <a:cubicBezTo>
                  <a:pt x="99" y="404"/>
                  <a:pt x="106" y="394"/>
                  <a:pt x="113" y="385"/>
                </a:cubicBezTo>
                <a:cubicBezTo>
                  <a:pt x="121" y="373"/>
                  <a:pt x="137" y="385"/>
                  <a:pt x="130" y="396"/>
                </a:cubicBezTo>
                <a:cubicBezTo>
                  <a:pt x="123" y="406"/>
                  <a:pt x="116" y="416"/>
                  <a:pt x="109" y="426"/>
                </a:cubicBezTo>
                <a:cubicBezTo>
                  <a:pt x="101" y="437"/>
                  <a:pt x="85" y="425"/>
                  <a:pt x="92" y="414"/>
                </a:cubicBezTo>
                <a:close/>
                <a:moveTo>
                  <a:pt x="92" y="84"/>
                </a:moveTo>
                <a:cubicBezTo>
                  <a:pt x="99" y="94"/>
                  <a:pt x="106" y="103"/>
                  <a:pt x="113" y="113"/>
                </a:cubicBezTo>
                <a:cubicBezTo>
                  <a:pt x="121" y="124"/>
                  <a:pt x="137" y="112"/>
                  <a:pt x="130" y="101"/>
                </a:cubicBezTo>
                <a:cubicBezTo>
                  <a:pt x="123" y="92"/>
                  <a:pt x="116" y="82"/>
                  <a:pt x="109" y="72"/>
                </a:cubicBezTo>
                <a:cubicBezTo>
                  <a:pt x="101" y="61"/>
                  <a:pt x="85" y="73"/>
                  <a:pt x="92" y="84"/>
                </a:cubicBezTo>
                <a:close/>
                <a:moveTo>
                  <a:pt x="451" y="414"/>
                </a:moveTo>
                <a:cubicBezTo>
                  <a:pt x="444" y="404"/>
                  <a:pt x="437" y="394"/>
                  <a:pt x="430" y="385"/>
                </a:cubicBezTo>
                <a:cubicBezTo>
                  <a:pt x="422" y="373"/>
                  <a:pt x="406" y="385"/>
                  <a:pt x="414" y="396"/>
                </a:cubicBezTo>
                <a:cubicBezTo>
                  <a:pt x="421" y="406"/>
                  <a:pt x="428" y="416"/>
                  <a:pt x="435" y="426"/>
                </a:cubicBezTo>
                <a:cubicBezTo>
                  <a:pt x="442" y="437"/>
                  <a:pt x="459" y="425"/>
                  <a:pt x="451" y="414"/>
                </a:cubicBezTo>
                <a:close/>
                <a:moveTo>
                  <a:pt x="451" y="84"/>
                </a:moveTo>
                <a:cubicBezTo>
                  <a:pt x="444" y="94"/>
                  <a:pt x="437" y="103"/>
                  <a:pt x="430" y="113"/>
                </a:cubicBezTo>
                <a:cubicBezTo>
                  <a:pt x="422" y="124"/>
                  <a:pt x="406" y="112"/>
                  <a:pt x="414" y="101"/>
                </a:cubicBezTo>
                <a:cubicBezTo>
                  <a:pt x="421" y="92"/>
                  <a:pt x="428" y="82"/>
                  <a:pt x="435" y="72"/>
                </a:cubicBezTo>
                <a:cubicBezTo>
                  <a:pt x="442" y="61"/>
                  <a:pt x="459" y="73"/>
                  <a:pt x="45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7639" y="2262552"/>
            <a:ext cx="11976218" cy="4255868"/>
          </a:xfrm>
          <a:prstGeom prst="rect">
            <a:avLst/>
          </a:prstGeom>
          <a:noFill/>
          <a:ln w="28575">
            <a:solidFill>
              <a:srgbClr val="687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6557" y="1681868"/>
            <a:ext cx="11976217" cy="5978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1204" y="1763471"/>
            <a:ext cx="55958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建设“十个一”工程，落地新经济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Oval 49"/>
          <p:cNvSpPr/>
          <p:nvPr/>
        </p:nvSpPr>
        <p:spPr bwMode="blackWhite">
          <a:xfrm>
            <a:off x="5098203" y="4114462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41" name="Elbow Connector 45"/>
          <p:cNvCxnSpPr/>
          <p:nvPr/>
        </p:nvCxnSpPr>
        <p:spPr>
          <a:xfrm rot="16200000" flipV="1">
            <a:off x="4532128" y="3476233"/>
            <a:ext cx="1021946" cy="29965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7"/>
          <p:cNvSpPr/>
          <p:nvPr/>
        </p:nvSpPr>
        <p:spPr>
          <a:xfrm>
            <a:off x="4661655" y="3801120"/>
            <a:ext cx="76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SIX</a:t>
            </a:r>
            <a:endParaRPr kumimoji="0" lang="en-US" sz="1200" b="0" i="0" u="none" strike="noStrike" kern="1200" cap="none" spc="-27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06879" y="2536929"/>
            <a:ext cx="1251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打造一个孵化器平台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Oval 52"/>
          <p:cNvSpPr/>
          <p:nvPr/>
        </p:nvSpPr>
        <p:spPr bwMode="blackWhite">
          <a:xfrm>
            <a:off x="6013826" y="4095213"/>
            <a:ext cx="189456" cy="1495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48" name="Elbow Connector 37"/>
          <p:cNvCxnSpPr>
            <a:stCxn id="47" idx="4"/>
          </p:cNvCxnSpPr>
          <p:nvPr/>
        </p:nvCxnSpPr>
        <p:spPr>
          <a:xfrm rot="5400000">
            <a:off x="5659731" y="4541637"/>
            <a:ext cx="745703" cy="1519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872019" y="4931233"/>
            <a:ext cx="1426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构建一个产教融合子平台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27"/>
          <p:cNvSpPr/>
          <p:nvPr/>
        </p:nvSpPr>
        <p:spPr>
          <a:xfrm>
            <a:off x="6219078" y="4328535"/>
            <a:ext cx="76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SEVEN</a:t>
            </a:r>
            <a:endParaRPr kumimoji="0" lang="en-US" sz="1200" b="0" i="0" u="none" strike="noStrike" kern="1200" cap="none" spc="-27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2" name="Oval 34"/>
          <p:cNvSpPr/>
          <p:nvPr/>
        </p:nvSpPr>
        <p:spPr bwMode="blackWhite">
          <a:xfrm>
            <a:off x="6995110" y="4051895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53" name="Elbow Connector 7"/>
          <p:cNvCxnSpPr/>
          <p:nvPr/>
        </p:nvCxnSpPr>
        <p:spPr>
          <a:xfrm rot="16200000" flipV="1">
            <a:off x="6606706" y="3548122"/>
            <a:ext cx="906137" cy="14018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6363549" y="2649508"/>
            <a:ext cx="1508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构建一个新零售系统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网红直播子平台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Rectangle 27"/>
          <p:cNvSpPr/>
          <p:nvPr/>
        </p:nvSpPr>
        <p:spPr>
          <a:xfrm>
            <a:off x="7181826" y="3754439"/>
            <a:ext cx="76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EIGHT</a:t>
            </a:r>
            <a:endParaRPr kumimoji="0" lang="en-US" sz="1200" b="0" i="0" u="none" strike="noStrike" kern="1200" cap="none" spc="-27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8" name="Oval 10"/>
          <p:cNvSpPr/>
          <p:nvPr/>
        </p:nvSpPr>
        <p:spPr bwMode="blackWhite">
          <a:xfrm>
            <a:off x="8039422" y="4065909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9" name="Rectangle 27"/>
          <p:cNvSpPr/>
          <p:nvPr/>
        </p:nvSpPr>
        <p:spPr>
          <a:xfrm>
            <a:off x="9259823" y="3801119"/>
            <a:ext cx="76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TEN</a:t>
            </a:r>
            <a:endParaRPr kumimoji="0" lang="en-US" sz="1200" b="0" i="0" u="none" strike="noStrike" kern="1200" cap="none" spc="-27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284174" y="5009428"/>
            <a:ext cx="1459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打造一个产业区块链通证平台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2" name="Elbow Connector 60"/>
          <p:cNvCxnSpPr/>
          <p:nvPr/>
        </p:nvCxnSpPr>
        <p:spPr>
          <a:xfrm rot="16200000" flipH="1">
            <a:off x="7965346" y="4406869"/>
            <a:ext cx="770843" cy="3963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1"/>
          <p:cNvSpPr/>
          <p:nvPr/>
        </p:nvSpPr>
        <p:spPr bwMode="blackWhite">
          <a:xfrm>
            <a:off x="9108878" y="4061039"/>
            <a:ext cx="189456" cy="178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64" name="Elbow Connector 7"/>
          <p:cNvCxnSpPr/>
          <p:nvPr/>
        </p:nvCxnSpPr>
        <p:spPr>
          <a:xfrm rot="5400000" flipH="1" flipV="1">
            <a:off x="8983155" y="3411363"/>
            <a:ext cx="919252" cy="4403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9014279" y="2583095"/>
            <a:ext cx="1584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建设一个产业创新综合体或总部基地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Rectangle 27"/>
          <p:cNvSpPr/>
          <p:nvPr/>
        </p:nvSpPr>
        <p:spPr>
          <a:xfrm>
            <a:off x="8165706" y="4333887"/>
            <a:ext cx="762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-27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NINE</a:t>
            </a:r>
            <a:endParaRPr kumimoji="0" lang="en-US" sz="1200" b="0" i="0" u="none" strike="noStrike" kern="1200" cap="none" spc="-27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55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61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39" name="文本框 38"/>
          <p:cNvSpPr txBox="1"/>
          <p:nvPr/>
        </p:nvSpPr>
        <p:spPr>
          <a:xfrm>
            <a:off x="827620" y="59049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95565"/>
                </a:solidFill>
              </a:rPr>
              <a:t>第一阶段</a:t>
            </a:r>
            <a:endParaRPr lang="zh-CN" altLang="en-US" b="1" dirty="0">
              <a:solidFill>
                <a:srgbClr val="F95565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013705" y="59494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95565"/>
                </a:solidFill>
              </a:rPr>
              <a:t>第二阶段</a:t>
            </a:r>
            <a:endParaRPr lang="zh-CN" altLang="en-US" b="1" dirty="0">
              <a:solidFill>
                <a:srgbClr val="F95565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144475" y="59686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95565"/>
                </a:solidFill>
              </a:rPr>
              <a:t>第三阶段</a:t>
            </a:r>
            <a:endParaRPr lang="zh-CN" altLang="en-US" b="1" dirty="0">
              <a:solidFill>
                <a:srgbClr val="F95565"/>
              </a:solidFill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矩形 306"/>
          <p:cNvSpPr/>
          <p:nvPr/>
        </p:nvSpPr>
        <p:spPr>
          <a:xfrm>
            <a:off x="3113850" y="1412776"/>
            <a:ext cx="5328592" cy="651525"/>
          </a:xfrm>
          <a:prstGeom prst="rect">
            <a:avLst/>
          </a:prstGeom>
          <a:noFill/>
          <a:ln>
            <a:solidFill>
              <a:srgbClr val="FB757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094C51-A8AF-486E-93CA-C4EA3ADDCD87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1" name="矩形 1"/>
          <p:cNvSpPr/>
          <p:nvPr/>
        </p:nvSpPr>
        <p:spPr>
          <a:xfrm>
            <a:off x="406574" y="4410484"/>
            <a:ext cx="11449271" cy="1708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B757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8" name="矩形 30"/>
          <p:cNvSpPr/>
          <p:nvPr/>
        </p:nvSpPr>
        <p:spPr>
          <a:xfrm>
            <a:off x="803144" y="4603797"/>
            <a:ext cx="1979694" cy="11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产业互联网平台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5" name="矩形 88"/>
          <p:cNvSpPr/>
          <p:nvPr/>
        </p:nvSpPr>
        <p:spPr>
          <a:xfrm>
            <a:off x="3243914" y="1537813"/>
            <a:ext cx="1296144" cy="385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地方政府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9" name="矩形 135"/>
          <p:cNvSpPr/>
          <p:nvPr/>
        </p:nvSpPr>
        <p:spPr>
          <a:xfrm>
            <a:off x="4209936" y="3512970"/>
            <a:ext cx="3447201" cy="751135"/>
          </a:xfrm>
          <a:prstGeom prst="rect">
            <a:avLst/>
          </a:prstGeom>
          <a:solidFill>
            <a:srgbClr val="C0504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产业链投资基金</a:t>
            </a:r>
            <a:endParaRPr kumimoji="1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天使</a:t>
            </a: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\VC\PE\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并购全产业链基金</a:t>
            </a: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0" name="矩形 6"/>
          <p:cNvSpPr/>
          <p:nvPr/>
        </p:nvSpPr>
        <p:spPr>
          <a:xfrm>
            <a:off x="7247335" y="1537813"/>
            <a:ext cx="1059146" cy="3850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蓝源资本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矩形 30"/>
          <p:cNvSpPr/>
          <p:nvPr/>
        </p:nvSpPr>
        <p:spPr>
          <a:xfrm>
            <a:off x="9047773" y="4603797"/>
            <a:ext cx="2160001" cy="11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产业创新综合体</a:t>
            </a: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5" name="连接符: 肘形 24"/>
          <p:cNvCxnSpPr>
            <a:stCxn id="205" idx="2"/>
            <a:endCxn id="229" idx="0"/>
          </p:cNvCxnSpPr>
          <p:nvPr/>
        </p:nvCxnSpPr>
        <p:spPr>
          <a:xfrm rot="16200000" flipH="1">
            <a:off x="4117702" y="1697134"/>
            <a:ext cx="1590119" cy="2041551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/>
          <p:cNvCxnSpPr>
            <a:stCxn id="170" idx="2"/>
            <a:endCxn id="229" idx="0"/>
          </p:cNvCxnSpPr>
          <p:nvPr/>
        </p:nvCxnSpPr>
        <p:spPr>
          <a:xfrm rot="5400000">
            <a:off x="6060163" y="1796225"/>
            <a:ext cx="1590120" cy="184337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88"/>
          <p:cNvSpPr/>
          <p:nvPr/>
        </p:nvSpPr>
        <p:spPr>
          <a:xfrm>
            <a:off x="4631123" y="1548086"/>
            <a:ext cx="1190114" cy="3850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产业资本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1" name="矩形 88"/>
          <p:cNvSpPr/>
          <p:nvPr/>
        </p:nvSpPr>
        <p:spPr>
          <a:xfrm>
            <a:off x="5955793" y="1548086"/>
            <a:ext cx="1190114" cy="3850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金融机构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0" name="连接符: 肘形 89"/>
          <p:cNvCxnSpPr>
            <a:stCxn id="150" idx="2"/>
            <a:endCxn id="229" idx="0"/>
          </p:cNvCxnSpPr>
          <p:nvPr/>
        </p:nvCxnSpPr>
        <p:spPr>
          <a:xfrm rot="16200000" flipH="1">
            <a:off x="4789935" y="2369367"/>
            <a:ext cx="1579847" cy="70735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连接符: 肘形 91"/>
          <p:cNvCxnSpPr>
            <a:stCxn id="151" idx="2"/>
            <a:endCxn id="229" idx="0"/>
          </p:cNvCxnSpPr>
          <p:nvPr/>
        </p:nvCxnSpPr>
        <p:spPr>
          <a:xfrm rot="5400000">
            <a:off x="5452271" y="2414390"/>
            <a:ext cx="1579847" cy="617313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组合 251"/>
          <p:cNvGrpSpPr/>
          <p:nvPr/>
        </p:nvGrpSpPr>
        <p:grpSpPr>
          <a:xfrm>
            <a:off x="190550" y="2752462"/>
            <a:ext cx="3590111" cy="396000"/>
            <a:chOff x="190550" y="2924944"/>
            <a:chExt cx="3590111" cy="396000"/>
          </a:xfrm>
        </p:grpSpPr>
        <p:sp>
          <p:nvSpPr>
            <p:cNvPr id="206" name="矩形 89"/>
            <p:cNvSpPr/>
            <p:nvPr/>
          </p:nvSpPr>
          <p:spPr>
            <a:xfrm>
              <a:off x="1393324" y="2924944"/>
              <a:ext cx="1141959" cy="39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产业合伙人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7" name="矩形 2"/>
            <p:cNvSpPr/>
            <p:nvPr/>
          </p:nvSpPr>
          <p:spPr>
            <a:xfrm>
              <a:off x="190550" y="2924944"/>
              <a:ext cx="1080000" cy="39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龙头企业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6" name="矩形 89"/>
            <p:cNvSpPr/>
            <p:nvPr/>
          </p:nvSpPr>
          <p:spPr>
            <a:xfrm>
              <a:off x="2638702" y="2924944"/>
              <a:ext cx="1141959" cy="39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蓝源资本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89" name="文本框 288"/>
          <p:cNvSpPr txBox="1"/>
          <p:nvPr/>
        </p:nvSpPr>
        <p:spPr>
          <a:xfrm>
            <a:off x="4583038" y="496688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蓝源产业整合生态系统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91" name="连接符: 曲线 290"/>
          <p:cNvCxnSpPr>
            <a:stCxn id="178" idx="2"/>
          </p:cNvCxnSpPr>
          <p:nvPr/>
        </p:nvCxnSpPr>
        <p:spPr>
          <a:xfrm rot="5400000" flipH="1" flipV="1">
            <a:off x="5033023" y="1957765"/>
            <a:ext cx="594000" cy="7074064"/>
          </a:xfrm>
          <a:prstGeom prst="curvedConnector4">
            <a:avLst>
              <a:gd name="adj1" fmla="val -38485"/>
              <a:gd name="adj2" fmla="val 56996"/>
            </a:avLst>
          </a:prstGeom>
          <a:ln w="6350">
            <a:solidFill>
              <a:srgbClr val="339933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连接符: 曲线 292"/>
          <p:cNvCxnSpPr>
            <a:stCxn id="87" idx="0"/>
            <a:endCxn id="178" idx="3"/>
          </p:cNvCxnSpPr>
          <p:nvPr/>
        </p:nvCxnSpPr>
        <p:spPr>
          <a:xfrm rot="16200000" flipH="1" flipV="1">
            <a:off x="6158306" y="1228329"/>
            <a:ext cx="594000" cy="7344936"/>
          </a:xfrm>
          <a:prstGeom prst="curvedConnector4">
            <a:avLst>
              <a:gd name="adj1" fmla="val -38485"/>
              <a:gd name="adj2" fmla="val 57352"/>
            </a:avLst>
          </a:prstGeom>
          <a:ln w="6350">
            <a:solidFill>
              <a:srgbClr val="339933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弧形 23"/>
          <p:cNvSpPr/>
          <p:nvPr/>
        </p:nvSpPr>
        <p:spPr>
          <a:xfrm>
            <a:off x="5951190" y="3832582"/>
            <a:ext cx="3372316" cy="1527692"/>
          </a:xfrm>
          <a:prstGeom prst="arc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弧形 48"/>
          <p:cNvSpPr/>
          <p:nvPr/>
        </p:nvSpPr>
        <p:spPr>
          <a:xfrm flipH="1">
            <a:off x="2578874" y="3832582"/>
            <a:ext cx="3372316" cy="1527692"/>
          </a:xfrm>
          <a:prstGeom prst="arc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8" name="肘形连接符 27"/>
          <p:cNvCxnSpPr>
            <a:stCxn id="167" idx="2"/>
            <a:endCxn id="178" idx="0"/>
          </p:cNvCxnSpPr>
          <p:nvPr/>
        </p:nvCxnSpPr>
        <p:spPr>
          <a:xfrm rot="16200000" flipH="1">
            <a:off x="534103" y="3344908"/>
            <a:ext cx="1455335" cy="106244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stCxn id="206" idx="2"/>
            <a:endCxn id="178" idx="0"/>
          </p:cNvCxnSpPr>
          <p:nvPr/>
        </p:nvCxnSpPr>
        <p:spPr>
          <a:xfrm rot="5400000">
            <a:off x="1150981" y="3790473"/>
            <a:ext cx="1455335" cy="17131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肘形连接符 224"/>
          <p:cNvCxnSpPr>
            <a:stCxn id="256" idx="2"/>
            <a:endCxn id="178" idx="0"/>
          </p:cNvCxnSpPr>
          <p:nvPr/>
        </p:nvCxnSpPr>
        <p:spPr>
          <a:xfrm rot="5400000">
            <a:off x="1773670" y="3167784"/>
            <a:ext cx="1455335" cy="141669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组合 252"/>
          <p:cNvGrpSpPr/>
          <p:nvPr/>
        </p:nvGrpSpPr>
        <p:grpSpPr>
          <a:xfrm>
            <a:off x="8214524" y="2752462"/>
            <a:ext cx="3890157" cy="396000"/>
            <a:chOff x="8214524" y="2999969"/>
            <a:chExt cx="3890157" cy="396000"/>
          </a:xfrm>
        </p:grpSpPr>
        <p:sp>
          <p:nvSpPr>
            <p:cNvPr id="73" name="矩形 89"/>
            <p:cNvSpPr/>
            <p:nvPr/>
          </p:nvSpPr>
          <p:spPr>
            <a:xfrm>
              <a:off x="9407574" y="2999969"/>
              <a:ext cx="1440000" cy="39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第三方开发企业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4" name="矩形 2"/>
            <p:cNvSpPr/>
            <p:nvPr/>
          </p:nvSpPr>
          <p:spPr>
            <a:xfrm>
              <a:off x="8214524" y="2999969"/>
              <a:ext cx="1080000" cy="39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龙头企业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矩形 89"/>
            <p:cNvSpPr/>
            <p:nvPr/>
          </p:nvSpPr>
          <p:spPr>
            <a:xfrm>
              <a:off x="10962722" y="2999969"/>
              <a:ext cx="1141959" cy="396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蓝源资本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cxnSp>
        <p:nvCxnSpPr>
          <p:cNvPr id="245" name="肘形连接符 244"/>
          <p:cNvCxnSpPr>
            <a:stCxn id="74" idx="2"/>
            <a:endCxn id="87" idx="0"/>
          </p:cNvCxnSpPr>
          <p:nvPr/>
        </p:nvCxnSpPr>
        <p:spPr>
          <a:xfrm rot="16200000" flipH="1">
            <a:off x="8713482" y="3189504"/>
            <a:ext cx="1455335" cy="137325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肘形连接符 246"/>
          <p:cNvCxnSpPr>
            <a:stCxn id="73" idx="2"/>
            <a:endCxn id="87" idx="0"/>
          </p:cNvCxnSpPr>
          <p:nvPr/>
        </p:nvCxnSpPr>
        <p:spPr>
          <a:xfrm rot="16200000" flipH="1">
            <a:off x="9400007" y="3876029"/>
            <a:ext cx="1455335" cy="20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肘形连接符 248"/>
          <p:cNvCxnSpPr>
            <a:stCxn id="75" idx="2"/>
            <a:endCxn id="87" idx="0"/>
          </p:cNvCxnSpPr>
          <p:nvPr/>
        </p:nvCxnSpPr>
        <p:spPr>
          <a:xfrm rot="5400000">
            <a:off x="10103071" y="3173165"/>
            <a:ext cx="1455335" cy="140592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矩形 256"/>
          <p:cNvSpPr/>
          <p:nvPr/>
        </p:nvSpPr>
        <p:spPr>
          <a:xfrm>
            <a:off x="7378311" y="218237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GP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045709" y="2183683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LP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490614" y="2190305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LP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774352" y="2195726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LP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69"/>
          <p:cNvSpPr txBox="1"/>
          <p:nvPr/>
        </p:nvSpPr>
        <p:spPr>
          <a:xfrm>
            <a:off x="951923" y="476672"/>
            <a:ext cx="7644857" cy="523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文旅产业平台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产业生态的组织架构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3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  <p:cxnSp>
        <p:nvCxnSpPr>
          <p:cNvPr id="44" name="直接连接符 43"/>
          <p:cNvCxnSpPr/>
          <p:nvPr/>
        </p:nvCxnSpPr>
        <p:spPr>
          <a:xfrm>
            <a:off x="21587" y="1052736"/>
            <a:ext cx="1214215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日期占位符 4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5446D-7D54-4303-B894-9940752017FE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2558" y="1831309"/>
            <a:ext cx="10032122" cy="4095146"/>
            <a:chOff x="1048479" y="1633034"/>
            <a:chExt cx="10032122" cy="4095146"/>
          </a:xfrm>
        </p:grpSpPr>
        <p:sp>
          <p:nvSpPr>
            <p:cNvPr id="6" name="Block Arc 51"/>
            <p:cNvSpPr/>
            <p:nvPr/>
          </p:nvSpPr>
          <p:spPr>
            <a:xfrm>
              <a:off x="1343819" y="2585967"/>
              <a:ext cx="2167643" cy="2167643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ECACB"/>
            </a:solidFill>
            <a:ln w="254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7" name="Block Arc 52"/>
            <p:cNvSpPr/>
            <p:nvPr/>
          </p:nvSpPr>
          <p:spPr>
            <a:xfrm rot="10800000">
              <a:off x="3177071" y="2583150"/>
              <a:ext cx="2167643" cy="2167643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B7575"/>
            </a:solidFill>
            <a:ln w="254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8" name="Block Arc 53"/>
            <p:cNvSpPr/>
            <p:nvPr/>
          </p:nvSpPr>
          <p:spPr>
            <a:xfrm>
              <a:off x="5012226" y="2585967"/>
              <a:ext cx="2167643" cy="2167643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95565"/>
            </a:solidFill>
            <a:ln w="254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" name="Block Arc 54"/>
            <p:cNvSpPr/>
            <p:nvPr/>
          </p:nvSpPr>
          <p:spPr>
            <a:xfrm rot="10800000">
              <a:off x="6845479" y="2583150"/>
              <a:ext cx="2167643" cy="2167643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FA2E33"/>
            </a:solidFill>
            <a:ln w="254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0" name="Block Arc 55"/>
            <p:cNvSpPr/>
            <p:nvPr/>
          </p:nvSpPr>
          <p:spPr>
            <a:xfrm>
              <a:off x="8680538" y="2585967"/>
              <a:ext cx="2167643" cy="2167643"/>
            </a:xfrm>
            <a:prstGeom prst="blockArc">
              <a:avLst>
                <a:gd name="adj1" fmla="val 10800000"/>
                <a:gd name="adj2" fmla="val 3"/>
                <a:gd name="adj3" fmla="val 15291"/>
              </a:avLst>
            </a:prstGeom>
            <a:solidFill>
              <a:srgbClr val="CD0D28"/>
            </a:solidFill>
            <a:ln w="254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1" name="Freeform 62"/>
            <p:cNvSpPr/>
            <p:nvPr/>
          </p:nvSpPr>
          <p:spPr>
            <a:xfrm>
              <a:off x="1802236" y="3061847"/>
              <a:ext cx="1259685" cy="125968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2" name="Freeform 63"/>
            <p:cNvSpPr/>
            <p:nvPr/>
          </p:nvSpPr>
          <p:spPr>
            <a:xfrm>
              <a:off x="3639921" y="3061847"/>
              <a:ext cx="1259685" cy="125968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3" name="Freeform 64"/>
            <p:cNvSpPr/>
            <p:nvPr/>
          </p:nvSpPr>
          <p:spPr>
            <a:xfrm>
              <a:off x="5477607" y="3061847"/>
              <a:ext cx="1259685" cy="125968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accent3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4" name="Freeform 65"/>
            <p:cNvSpPr/>
            <p:nvPr/>
          </p:nvSpPr>
          <p:spPr>
            <a:xfrm>
              <a:off x="7315292" y="3061847"/>
              <a:ext cx="1259685" cy="125968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accent4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5" name="Freeform 66"/>
            <p:cNvSpPr/>
            <p:nvPr/>
          </p:nvSpPr>
          <p:spPr>
            <a:xfrm>
              <a:off x="9152979" y="3061847"/>
              <a:ext cx="1259685" cy="1259685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158008" bIns="15800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6" name="TextBox 75"/>
            <p:cNvSpPr txBox="1"/>
            <p:nvPr/>
          </p:nvSpPr>
          <p:spPr>
            <a:xfrm>
              <a:off x="1768559" y="4414594"/>
              <a:ext cx="128906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第一步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77"/>
            <p:cNvSpPr txBox="1"/>
            <p:nvPr/>
          </p:nvSpPr>
          <p:spPr>
            <a:xfrm>
              <a:off x="3784783" y="2639565"/>
              <a:ext cx="103556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第二步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78"/>
            <p:cNvSpPr txBox="1"/>
            <p:nvPr/>
          </p:nvSpPr>
          <p:spPr>
            <a:xfrm>
              <a:off x="5558200" y="4413630"/>
              <a:ext cx="117891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第三步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81"/>
            <p:cNvSpPr txBox="1"/>
            <p:nvPr/>
          </p:nvSpPr>
          <p:spPr>
            <a:xfrm>
              <a:off x="7392923" y="2639565"/>
              <a:ext cx="114438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第四步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TextBox 82"/>
            <p:cNvSpPr txBox="1"/>
            <p:nvPr/>
          </p:nvSpPr>
          <p:spPr>
            <a:xfrm>
              <a:off x="9257391" y="4414594"/>
              <a:ext cx="113912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第五步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178"/>
            <p:cNvSpPr>
              <a:spLocks noEditPoints="1"/>
            </p:cNvSpPr>
            <p:nvPr/>
          </p:nvSpPr>
          <p:spPr bwMode="auto">
            <a:xfrm>
              <a:off x="5771787" y="3438879"/>
              <a:ext cx="671328" cy="505621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2173014" y="3482769"/>
              <a:ext cx="518128" cy="417845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3987416" y="3413432"/>
              <a:ext cx="564699" cy="556516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4" name="Freeform 62"/>
            <p:cNvSpPr>
              <a:spLocks noChangeAspect="1" noEditPoints="1"/>
            </p:cNvSpPr>
            <p:nvPr/>
          </p:nvSpPr>
          <p:spPr bwMode="auto">
            <a:xfrm>
              <a:off x="7669086" y="3413432"/>
              <a:ext cx="552101" cy="5565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9529163" y="3438032"/>
              <a:ext cx="507320" cy="507320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6" name="koppt-文本框"/>
            <p:cNvSpPr/>
            <p:nvPr/>
          </p:nvSpPr>
          <p:spPr>
            <a:xfrm>
              <a:off x="1048479" y="4752185"/>
              <a:ext cx="2713350" cy="9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政府的大力支持且组织龙头企业座谈，并出一系列政策支持产业链整合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koppt-文本框"/>
            <p:cNvSpPr/>
            <p:nvPr/>
          </p:nvSpPr>
          <p:spPr>
            <a:xfrm>
              <a:off x="3028671" y="1633034"/>
              <a:ext cx="2713350" cy="9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经验丰富的高端创新团队以成功案例为模板，设计产业链整合解决方案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koppt-文本框"/>
            <p:cNvSpPr/>
            <p:nvPr/>
          </p:nvSpPr>
          <p:spPr>
            <a:xfrm>
              <a:off x="4707865" y="4752185"/>
              <a:ext cx="2713350" cy="97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文旅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产业链的龙头企业牵头产业整合，将众旅联打造为产业链整合平台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koppt-文本框"/>
            <p:cNvSpPr/>
            <p:nvPr/>
          </p:nvSpPr>
          <p:spPr>
            <a:xfrm>
              <a:off x="6688057" y="1633034"/>
              <a:ext cx="2713350" cy="9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通过金融资本的项层架构与设计，以产业引导基金和其他金融为驱动力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koppt-文本框"/>
            <p:cNvSpPr/>
            <p:nvPr/>
          </p:nvSpPr>
          <p:spPr>
            <a:xfrm>
              <a:off x="8367251" y="4752185"/>
              <a:ext cx="2713350" cy="949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以互联网为工具，整合产业链上下游企业形成产业互联网平台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下弧形箭头 33"/>
          <p:cNvSpPr/>
          <p:nvPr/>
        </p:nvSpPr>
        <p:spPr>
          <a:xfrm>
            <a:off x="9767614" y="3861048"/>
            <a:ext cx="1728192" cy="1152128"/>
          </a:xfrm>
          <a:prstGeom prst="curvedUpArrow">
            <a:avLst/>
          </a:prstGeom>
          <a:solidFill>
            <a:srgbClr val="AD0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爆炸形 2 35"/>
          <p:cNvSpPr/>
          <p:nvPr/>
        </p:nvSpPr>
        <p:spPr>
          <a:xfrm>
            <a:off x="10170634" y="1988840"/>
            <a:ext cx="1944216" cy="1944216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595748" y="2708920"/>
            <a:ext cx="970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70670" y="364996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政策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17230" y="3573016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806734" y="3585711"/>
            <a:ext cx="99263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产业链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89638" y="3573016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05006" y="3573016"/>
            <a:ext cx="9541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互联网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文本框 69"/>
          <p:cNvSpPr txBox="1"/>
          <p:nvPr/>
        </p:nvSpPr>
        <p:spPr>
          <a:xfrm>
            <a:off x="982638" y="465623"/>
            <a:ext cx="7644857" cy="523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、文旅产业平台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实施路径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1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  <p:cxnSp>
        <p:nvCxnSpPr>
          <p:cNvPr id="45" name="直接连接符 44"/>
          <p:cNvCxnSpPr/>
          <p:nvPr/>
        </p:nvCxnSpPr>
        <p:spPr>
          <a:xfrm>
            <a:off x="21587" y="1052736"/>
            <a:ext cx="1214215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69"/>
          <p:cNvSpPr txBox="1"/>
          <p:nvPr/>
        </p:nvSpPr>
        <p:spPr>
          <a:xfrm>
            <a:off x="982638" y="319321"/>
            <a:ext cx="7644857" cy="523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、文旅产业平台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保障措施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587" y="836712"/>
            <a:ext cx="1214215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603412" y="256000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41" name="Freeform 5"/>
          <p:cNvSpPr/>
          <p:nvPr/>
        </p:nvSpPr>
        <p:spPr bwMode="auto">
          <a:xfrm>
            <a:off x="2570280" y="1724488"/>
            <a:ext cx="547516" cy="3796387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rgbClr val="FFFFFF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904589" y="2605343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70C0"/>
          </a:solidFill>
          <a:ln w="31750" cap="flat" cmpd="sng" algn="ctr"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1B3C5">
                <a:lumMod val="50000"/>
                <a:alpha val="85000"/>
              </a:srgbClr>
            </a:innerShdw>
          </a:effectLst>
        </p:spPr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1100398" y="2730379"/>
            <a:ext cx="1094670" cy="1067216"/>
          </a:xfrm>
          <a:prstGeom prst="ellipse">
            <a:avLst/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101600" dist="50800" dir="2700000" algn="tl" rotWithShape="0">
              <a:srgbClr val="01B3C5">
                <a:lumMod val="50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53775" y="3184172"/>
            <a:ext cx="9592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TC Avant Garde Std Bk" panose="020B0502020202020204" pitchFamily="34" charset="0"/>
                <a:ea typeface="微软雅黑" panose="020B0503020204020204" pitchFamily="34" charset="-122"/>
                <a:cs typeface="+mn-cs"/>
              </a:rPr>
              <a:t>保障措施</a:t>
            </a:r>
            <a:endParaRPr kumimoji="0" lang="zh-CN" altLang="en-US" sz="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TC Avant Garde Std Bk" panose="020B0502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532258" y="2863465"/>
            <a:ext cx="230951" cy="229729"/>
            <a:chOff x="3856417" y="4248125"/>
            <a:chExt cx="409860" cy="407692"/>
          </a:xfrm>
          <a:solidFill>
            <a:srgbClr val="01B3C5"/>
          </a:solidFill>
        </p:grpSpPr>
        <p:sp>
          <p:nvSpPr>
            <p:cNvPr id="46" name="Freeform 187"/>
            <p:cNvSpPr/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 188"/>
            <p:cNvSpPr/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3" name="圆角矩形 22"/>
          <p:cNvSpPr/>
          <p:nvPr/>
        </p:nvSpPr>
        <p:spPr>
          <a:xfrm>
            <a:off x="3359214" y="1339644"/>
            <a:ext cx="7128479" cy="52222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圆角矩形 23"/>
          <p:cNvSpPr/>
          <p:nvPr/>
        </p:nvSpPr>
        <p:spPr>
          <a:xfrm>
            <a:off x="3457122" y="1409478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圆角矩形 25"/>
          <p:cNvSpPr/>
          <p:nvPr/>
        </p:nvSpPr>
        <p:spPr>
          <a:xfrm>
            <a:off x="3359214" y="2000227"/>
            <a:ext cx="7128479" cy="522222"/>
          </a:xfrm>
          <a:prstGeom prst="roundRect">
            <a:avLst>
              <a:gd name="adj" fmla="val 0"/>
            </a:avLst>
          </a:prstGeom>
          <a:solidFill>
            <a:srgbClr val="595959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圆角矩形 26"/>
          <p:cNvSpPr/>
          <p:nvPr/>
        </p:nvSpPr>
        <p:spPr>
          <a:xfrm>
            <a:off x="3457118" y="2070061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圆角矩形 28"/>
          <p:cNvSpPr/>
          <p:nvPr/>
        </p:nvSpPr>
        <p:spPr>
          <a:xfrm>
            <a:off x="3359214" y="2737790"/>
            <a:ext cx="7128479" cy="52222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圆角矩形 29"/>
          <p:cNvSpPr/>
          <p:nvPr/>
        </p:nvSpPr>
        <p:spPr>
          <a:xfrm>
            <a:off x="3457118" y="2807624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圆角矩形 31"/>
          <p:cNvSpPr/>
          <p:nvPr/>
        </p:nvSpPr>
        <p:spPr>
          <a:xfrm>
            <a:off x="3359214" y="3462859"/>
            <a:ext cx="7128479" cy="522222"/>
          </a:xfrm>
          <a:prstGeom prst="roundRect">
            <a:avLst>
              <a:gd name="adj" fmla="val 0"/>
            </a:avLst>
          </a:prstGeom>
          <a:solidFill>
            <a:srgbClr val="595959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圆角矩形 32"/>
          <p:cNvSpPr/>
          <p:nvPr/>
        </p:nvSpPr>
        <p:spPr>
          <a:xfrm>
            <a:off x="3457118" y="3532693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圆角矩形 34"/>
          <p:cNvSpPr/>
          <p:nvPr/>
        </p:nvSpPr>
        <p:spPr>
          <a:xfrm>
            <a:off x="3359214" y="4149103"/>
            <a:ext cx="7128479" cy="52222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圆角矩形 35"/>
          <p:cNvSpPr/>
          <p:nvPr/>
        </p:nvSpPr>
        <p:spPr>
          <a:xfrm>
            <a:off x="3457118" y="4218937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3615043" y="1467137"/>
            <a:ext cx="6236627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defTabSz="685800">
              <a:lnSpc>
                <a:spcPct val="120000"/>
              </a:lnSpc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、组建领导</a:t>
            </a:r>
            <a:r>
              <a:rPr lang="zh-CN" altLang="en-US" sz="1600" kern="0" dirty="0">
                <a:solidFill>
                  <a:prstClr val="black"/>
                </a:solidFill>
              </a:rPr>
              <a:t>小组，地方政府领导任组长，蓝源资本任副组长。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TextBox 37"/>
          <p:cNvSpPr txBox="1"/>
          <p:nvPr/>
        </p:nvSpPr>
        <p:spPr>
          <a:xfrm>
            <a:off x="3615042" y="2191710"/>
            <a:ext cx="5792531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</a:rPr>
              <a:t>、提供约</a:t>
            </a:r>
            <a:r>
              <a:rPr lang="en-US" altLang="zh-CN" sz="1600" dirty="0">
                <a:solidFill>
                  <a:prstClr val="black"/>
                </a:solidFill>
              </a:rPr>
              <a:t>10000 – 20000 </a:t>
            </a:r>
            <a:r>
              <a:rPr lang="zh-CN" altLang="en-US" sz="1600" dirty="0">
                <a:solidFill>
                  <a:prstClr val="black"/>
                </a:solidFill>
              </a:rPr>
              <a:t>平米办公楼、拎包入驻，</a:t>
            </a:r>
            <a:r>
              <a:rPr lang="en-US" altLang="zh-CN" sz="1600" dirty="0">
                <a:solidFill>
                  <a:prstClr val="black"/>
                </a:solidFill>
              </a:rPr>
              <a:t>5</a:t>
            </a:r>
            <a:r>
              <a:rPr lang="zh-CN" altLang="en-US" sz="1600" dirty="0">
                <a:solidFill>
                  <a:prstClr val="black"/>
                </a:solidFill>
              </a:rPr>
              <a:t>年内免租。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TextBox 38"/>
          <p:cNvSpPr txBox="1"/>
          <p:nvPr/>
        </p:nvSpPr>
        <p:spPr>
          <a:xfrm>
            <a:off x="3615043" y="2920437"/>
            <a:ext cx="6872651" cy="173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</a:rPr>
              <a:t>、设立产业专项基金，围绕文旅产业链和“众旅联”平台进行投资。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TextBox 39"/>
          <p:cNvSpPr txBox="1"/>
          <p:nvPr/>
        </p:nvSpPr>
        <p:spPr>
          <a:xfrm>
            <a:off x="3615043" y="3657508"/>
            <a:ext cx="6343563" cy="173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</a:rPr>
              <a:t>、将“众旅联”列为市、区统筹推进的重大项目，给予相应政策扶持。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TextBox 40"/>
          <p:cNvSpPr txBox="1"/>
          <p:nvPr/>
        </p:nvSpPr>
        <p:spPr>
          <a:xfrm>
            <a:off x="3615043" y="4333106"/>
            <a:ext cx="6728635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</a:rPr>
              <a:t>、增值税和企业所得税优惠；技术转让、股权投资所得税优惠。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圆角矩形 34"/>
          <p:cNvSpPr/>
          <p:nvPr/>
        </p:nvSpPr>
        <p:spPr>
          <a:xfrm>
            <a:off x="3359214" y="4797175"/>
            <a:ext cx="7128479" cy="522222"/>
          </a:xfrm>
          <a:prstGeom prst="roundRect">
            <a:avLst>
              <a:gd name="adj" fmla="val 0"/>
            </a:avLst>
          </a:prstGeom>
          <a:solidFill>
            <a:srgbClr val="595959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圆角矩形 35"/>
          <p:cNvSpPr/>
          <p:nvPr/>
        </p:nvSpPr>
        <p:spPr>
          <a:xfrm>
            <a:off x="3457118" y="4867009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extBox 35"/>
          <p:cNvSpPr txBox="1"/>
          <p:nvPr/>
        </p:nvSpPr>
        <p:spPr>
          <a:xfrm>
            <a:off x="3615042" y="4996168"/>
            <a:ext cx="6800644" cy="173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1600" dirty="0">
                <a:solidFill>
                  <a:prstClr val="black"/>
                </a:solidFill>
              </a:rPr>
              <a:t>、给予“众旅联”</a:t>
            </a:r>
            <a:r>
              <a:rPr lang="en-US" altLang="zh-CN" sz="1600" dirty="0">
                <a:solidFill>
                  <a:prstClr val="black"/>
                </a:solidFill>
              </a:rPr>
              <a:t>500-1000</a:t>
            </a:r>
            <a:r>
              <a:rPr lang="zh-CN" altLang="en-US" sz="1600" dirty="0">
                <a:solidFill>
                  <a:prstClr val="black"/>
                </a:solidFill>
              </a:rPr>
              <a:t>万元的开办补贴；给予研发补助等。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圆角矩形 34"/>
          <p:cNvSpPr/>
          <p:nvPr/>
        </p:nvSpPr>
        <p:spPr>
          <a:xfrm>
            <a:off x="3358902" y="5463413"/>
            <a:ext cx="7128479" cy="522222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31750" cap="flat" cmpd="sng" algn="ctr"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prstDash val="solid"/>
          </a:ln>
          <a:effectLst>
            <a:innerShdw blurRad="127000" dist="63500" dir="13500000">
              <a:srgbClr val="000000">
                <a:lumMod val="65000"/>
                <a:lumOff val="35000"/>
                <a:alpha val="49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圆角矩形 35"/>
          <p:cNvSpPr/>
          <p:nvPr/>
        </p:nvSpPr>
        <p:spPr>
          <a:xfrm>
            <a:off x="3456806" y="5533247"/>
            <a:ext cx="6936339" cy="385147"/>
          </a:xfrm>
          <a:prstGeom prst="roundRect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50800" cap="flat" cmpd="sng" algn="ctr">
            <a:noFill/>
            <a:prstDash val="solid"/>
          </a:ln>
          <a:effectLst>
            <a:outerShdw blurRad="76200" dist="38100" dir="2700000" algn="tl" rotWithShape="0">
              <a:srgbClr val="000000">
                <a:lumMod val="65000"/>
                <a:lumOff val="35000"/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44450" h="12700" prst="angle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TextBox 40"/>
          <p:cNvSpPr txBox="1"/>
          <p:nvPr/>
        </p:nvSpPr>
        <p:spPr>
          <a:xfrm>
            <a:off x="3614731" y="5647416"/>
            <a:ext cx="6728635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sz="1600" dirty="0">
                <a:solidFill>
                  <a:prstClr val="black"/>
                </a:solidFill>
              </a:rPr>
              <a:t>、社保、人才、奖补 </a:t>
            </a:r>
            <a:r>
              <a:rPr lang="en-US" altLang="zh-CN" sz="1600" dirty="0">
                <a:solidFill>
                  <a:prstClr val="black"/>
                </a:solidFill>
              </a:rPr>
              <a:t>……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766614" y="1628800"/>
            <a:ext cx="10585175" cy="4415892"/>
            <a:chOff x="783202" y="1268760"/>
            <a:chExt cx="10585175" cy="4415892"/>
          </a:xfrm>
        </p:grpSpPr>
        <p:sp>
          <p:nvSpPr>
            <p:cNvPr id="7" name="koppt-任意多边形"/>
            <p:cNvSpPr/>
            <p:nvPr/>
          </p:nvSpPr>
          <p:spPr bwMode="auto">
            <a:xfrm>
              <a:off x="6133402" y="1486687"/>
              <a:ext cx="1675261" cy="1285752"/>
            </a:xfrm>
            <a:custGeom>
              <a:avLst/>
              <a:gdLst>
                <a:gd name="T0" fmla="*/ 539 w 789"/>
                <a:gd name="T1" fmla="*/ 606 h 606"/>
                <a:gd name="T2" fmla="*/ 789 w 789"/>
                <a:gd name="T3" fmla="*/ 458 h 606"/>
                <a:gd name="T4" fmla="*/ 0 w 789"/>
                <a:gd name="T5" fmla="*/ 0 h 606"/>
                <a:gd name="T6" fmla="*/ 0 w 789"/>
                <a:gd name="T7" fmla="*/ 294 h 606"/>
                <a:gd name="T8" fmla="*/ 539 w 789"/>
                <a:gd name="T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06">
                  <a:moveTo>
                    <a:pt x="539" y="606"/>
                  </a:moveTo>
                  <a:cubicBezTo>
                    <a:pt x="789" y="458"/>
                    <a:pt x="789" y="458"/>
                    <a:pt x="789" y="458"/>
                  </a:cubicBezTo>
                  <a:cubicBezTo>
                    <a:pt x="630" y="186"/>
                    <a:pt x="336" y="3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29" y="296"/>
                    <a:pt x="430" y="421"/>
                    <a:pt x="539" y="60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koppt-任意多边形"/>
            <p:cNvSpPr/>
            <p:nvPr/>
          </p:nvSpPr>
          <p:spPr bwMode="auto">
            <a:xfrm>
              <a:off x="7295622" y="2486297"/>
              <a:ext cx="779015" cy="1922327"/>
            </a:xfrm>
            <a:custGeom>
              <a:avLst/>
              <a:gdLst>
                <a:gd name="T0" fmla="*/ 5 w 367"/>
                <a:gd name="T1" fmla="*/ 760 h 905"/>
                <a:gd name="T2" fmla="*/ 248 w 367"/>
                <a:gd name="T3" fmla="*/ 905 h 905"/>
                <a:gd name="T4" fmla="*/ 367 w 367"/>
                <a:gd name="T5" fmla="*/ 451 h 905"/>
                <a:gd name="T6" fmla="*/ 249 w 367"/>
                <a:gd name="T7" fmla="*/ 0 h 905"/>
                <a:gd name="T8" fmla="*/ 0 w 367"/>
                <a:gd name="T9" fmla="*/ 148 h 905"/>
                <a:gd name="T10" fmla="*/ 81 w 367"/>
                <a:gd name="T11" fmla="*/ 459 h 905"/>
                <a:gd name="T12" fmla="*/ 5 w 367"/>
                <a:gd name="T13" fmla="*/ 76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905">
                  <a:moveTo>
                    <a:pt x="5" y="760"/>
                  </a:moveTo>
                  <a:cubicBezTo>
                    <a:pt x="248" y="905"/>
                    <a:pt x="248" y="905"/>
                    <a:pt x="248" y="905"/>
                  </a:cubicBezTo>
                  <a:cubicBezTo>
                    <a:pt x="324" y="771"/>
                    <a:pt x="367" y="616"/>
                    <a:pt x="367" y="451"/>
                  </a:cubicBezTo>
                  <a:cubicBezTo>
                    <a:pt x="367" y="287"/>
                    <a:pt x="324" y="133"/>
                    <a:pt x="249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51" y="240"/>
                    <a:pt x="81" y="346"/>
                    <a:pt x="81" y="459"/>
                  </a:cubicBezTo>
                  <a:cubicBezTo>
                    <a:pt x="81" y="568"/>
                    <a:pt x="53" y="670"/>
                    <a:pt x="5" y="7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koppt-任意多边形"/>
            <p:cNvSpPr/>
            <p:nvPr/>
          </p:nvSpPr>
          <p:spPr bwMode="auto">
            <a:xfrm>
              <a:off x="6133403" y="4127523"/>
              <a:ext cx="1671479" cy="1274409"/>
            </a:xfrm>
            <a:custGeom>
              <a:avLst/>
              <a:gdLst>
                <a:gd name="T0" fmla="*/ 545 w 787"/>
                <a:gd name="T1" fmla="*/ 0 h 600"/>
                <a:gd name="T2" fmla="*/ 0 w 787"/>
                <a:gd name="T3" fmla="*/ 321 h 600"/>
                <a:gd name="T4" fmla="*/ 0 w 787"/>
                <a:gd name="T5" fmla="*/ 600 h 600"/>
                <a:gd name="T6" fmla="*/ 787 w 787"/>
                <a:gd name="T7" fmla="*/ 145 h 600"/>
                <a:gd name="T8" fmla="*/ 545 w 787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600">
                  <a:moveTo>
                    <a:pt x="545" y="0"/>
                  </a:moveTo>
                  <a:cubicBezTo>
                    <a:pt x="436" y="190"/>
                    <a:pt x="233" y="319"/>
                    <a:pt x="0" y="321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335" y="597"/>
                    <a:pt x="628" y="415"/>
                    <a:pt x="787" y="145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koppt-任意多边形"/>
            <p:cNvSpPr/>
            <p:nvPr/>
          </p:nvSpPr>
          <p:spPr bwMode="auto">
            <a:xfrm>
              <a:off x="4432931" y="4136346"/>
              <a:ext cx="1668957" cy="1265585"/>
            </a:xfrm>
            <a:custGeom>
              <a:avLst/>
              <a:gdLst>
                <a:gd name="T0" fmla="*/ 243 w 786"/>
                <a:gd name="T1" fmla="*/ 0 h 596"/>
                <a:gd name="T2" fmla="*/ 0 w 786"/>
                <a:gd name="T3" fmla="*/ 145 h 596"/>
                <a:gd name="T4" fmla="*/ 786 w 786"/>
                <a:gd name="T5" fmla="*/ 596 h 596"/>
                <a:gd name="T6" fmla="*/ 786 w 786"/>
                <a:gd name="T7" fmla="*/ 317 h 596"/>
                <a:gd name="T8" fmla="*/ 243 w 786"/>
                <a:gd name="T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596">
                  <a:moveTo>
                    <a:pt x="243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60" y="413"/>
                    <a:pt x="452" y="593"/>
                    <a:pt x="786" y="596"/>
                  </a:cubicBezTo>
                  <a:cubicBezTo>
                    <a:pt x="786" y="317"/>
                    <a:pt x="786" y="317"/>
                    <a:pt x="786" y="317"/>
                  </a:cubicBezTo>
                  <a:cubicBezTo>
                    <a:pt x="554" y="315"/>
                    <a:pt x="352" y="188"/>
                    <a:pt x="24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koppt-任意多边形"/>
            <p:cNvSpPr/>
            <p:nvPr/>
          </p:nvSpPr>
          <p:spPr bwMode="auto">
            <a:xfrm>
              <a:off x="6133402" y="2142169"/>
              <a:ext cx="1302141" cy="1941235"/>
            </a:xfrm>
            <a:custGeom>
              <a:avLst/>
              <a:gdLst>
                <a:gd name="T0" fmla="*/ 220 w 613"/>
                <a:gd name="T1" fmla="*/ 621 h 914"/>
                <a:gd name="T2" fmla="*/ 200 w 613"/>
                <a:gd name="T3" fmla="*/ 712 h 914"/>
                <a:gd name="T4" fmla="*/ 539 w 613"/>
                <a:gd name="T5" fmla="*/ 914 h 914"/>
                <a:gd name="T6" fmla="*/ 613 w 613"/>
                <a:gd name="T7" fmla="*/ 621 h 914"/>
                <a:gd name="T8" fmla="*/ 0 w 613"/>
                <a:gd name="T9" fmla="*/ 0 h 914"/>
                <a:gd name="T10" fmla="*/ 0 w 613"/>
                <a:gd name="T11" fmla="*/ 393 h 914"/>
                <a:gd name="T12" fmla="*/ 220 w 613"/>
                <a:gd name="T13" fmla="*/ 621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914">
                  <a:moveTo>
                    <a:pt x="220" y="621"/>
                  </a:moveTo>
                  <a:cubicBezTo>
                    <a:pt x="220" y="653"/>
                    <a:pt x="213" y="684"/>
                    <a:pt x="200" y="712"/>
                  </a:cubicBezTo>
                  <a:cubicBezTo>
                    <a:pt x="539" y="914"/>
                    <a:pt x="539" y="914"/>
                    <a:pt x="539" y="914"/>
                  </a:cubicBezTo>
                  <a:cubicBezTo>
                    <a:pt x="586" y="827"/>
                    <a:pt x="613" y="727"/>
                    <a:pt x="613" y="621"/>
                  </a:cubicBezTo>
                  <a:cubicBezTo>
                    <a:pt x="613" y="280"/>
                    <a:pt x="339" y="4"/>
                    <a:pt x="0" y="0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122" y="397"/>
                    <a:pt x="220" y="497"/>
                    <a:pt x="220" y="6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koppt-任意多边形"/>
            <p:cNvSpPr/>
            <p:nvPr/>
          </p:nvSpPr>
          <p:spPr bwMode="auto">
            <a:xfrm>
              <a:off x="4798488" y="2142169"/>
              <a:ext cx="1303401" cy="1951319"/>
            </a:xfrm>
            <a:custGeom>
              <a:avLst/>
              <a:gdLst>
                <a:gd name="T0" fmla="*/ 0 w 614"/>
                <a:gd name="T1" fmla="*/ 621 h 919"/>
                <a:gd name="T2" fmla="*/ 76 w 614"/>
                <a:gd name="T3" fmla="*/ 919 h 919"/>
                <a:gd name="T4" fmla="*/ 415 w 614"/>
                <a:gd name="T5" fmla="*/ 717 h 919"/>
                <a:gd name="T6" fmla="*/ 393 w 614"/>
                <a:gd name="T7" fmla="*/ 621 h 919"/>
                <a:gd name="T8" fmla="*/ 614 w 614"/>
                <a:gd name="T9" fmla="*/ 393 h 919"/>
                <a:gd name="T10" fmla="*/ 614 w 614"/>
                <a:gd name="T11" fmla="*/ 0 h 919"/>
                <a:gd name="T12" fmla="*/ 0 w 614"/>
                <a:gd name="T13" fmla="*/ 621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" h="919">
                  <a:moveTo>
                    <a:pt x="0" y="621"/>
                  </a:moveTo>
                  <a:cubicBezTo>
                    <a:pt x="0" y="729"/>
                    <a:pt x="28" y="830"/>
                    <a:pt x="76" y="919"/>
                  </a:cubicBezTo>
                  <a:cubicBezTo>
                    <a:pt x="415" y="717"/>
                    <a:pt x="415" y="717"/>
                    <a:pt x="415" y="717"/>
                  </a:cubicBezTo>
                  <a:cubicBezTo>
                    <a:pt x="401" y="688"/>
                    <a:pt x="393" y="655"/>
                    <a:pt x="393" y="621"/>
                  </a:cubicBezTo>
                  <a:cubicBezTo>
                    <a:pt x="393" y="497"/>
                    <a:pt x="491" y="397"/>
                    <a:pt x="614" y="393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274" y="4"/>
                    <a:pt x="0" y="280"/>
                    <a:pt x="0" y="6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koppt-任意多边形"/>
            <p:cNvSpPr/>
            <p:nvPr/>
          </p:nvSpPr>
          <p:spPr bwMode="auto">
            <a:xfrm>
              <a:off x="4976224" y="3682393"/>
              <a:ext cx="2286624" cy="1096290"/>
            </a:xfrm>
            <a:custGeom>
              <a:avLst/>
              <a:gdLst>
                <a:gd name="T0" fmla="*/ 987 w 1438"/>
                <a:gd name="T1" fmla="*/ 0 h 688"/>
                <a:gd name="T2" fmla="*/ 717 w 1438"/>
                <a:gd name="T3" fmla="*/ 163 h 688"/>
                <a:gd name="T4" fmla="*/ 451 w 1438"/>
                <a:gd name="T5" fmla="*/ 6 h 688"/>
                <a:gd name="T6" fmla="*/ 0 w 1438"/>
                <a:gd name="T7" fmla="*/ 275 h 688"/>
                <a:gd name="T8" fmla="*/ 717 w 1438"/>
                <a:gd name="T9" fmla="*/ 688 h 688"/>
                <a:gd name="T10" fmla="*/ 1438 w 1438"/>
                <a:gd name="T11" fmla="*/ 269 h 688"/>
                <a:gd name="T12" fmla="*/ 987 w 1438"/>
                <a:gd name="T13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8" h="688">
                  <a:moveTo>
                    <a:pt x="987" y="0"/>
                  </a:moveTo>
                  <a:cubicBezTo>
                    <a:pt x="936" y="97"/>
                    <a:pt x="834" y="163"/>
                    <a:pt x="717" y="163"/>
                  </a:cubicBezTo>
                  <a:cubicBezTo>
                    <a:pt x="603" y="163"/>
                    <a:pt x="503" y="99"/>
                    <a:pt x="451" y="6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43" y="522"/>
                    <a:pt x="411" y="688"/>
                    <a:pt x="717" y="688"/>
                  </a:cubicBezTo>
                  <a:cubicBezTo>
                    <a:pt x="1026" y="688"/>
                    <a:pt x="1295" y="519"/>
                    <a:pt x="1438" y="269"/>
                  </a:cubicBezTo>
                  <a:lnTo>
                    <a:pt x="98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koppt-任意多边形"/>
            <p:cNvSpPr/>
            <p:nvPr/>
          </p:nvSpPr>
          <p:spPr bwMode="auto">
            <a:xfrm flipH="1">
              <a:off x="4424152" y="1486687"/>
              <a:ext cx="1675261" cy="1285752"/>
            </a:xfrm>
            <a:custGeom>
              <a:avLst/>
              <a:gdLst>
                <a:gd name="T0" fmla="*/ 539 w 789"/>
                <a:gd name="T1" fmla="*/ 606 h 606"/>
                <a:gd name="T2" fmla="*/ 789 w 789"/>
                <a:gd name="T3" fmla="*/ 458 h 606"/>
                <a:gd name="T4" fmla="*/ 0 w 789"/>
                <a:gd name="T5" fmla="*/ 0 h 606"/>
                <a:gd name="T6" fmla="*/ 0 w 789"/>
                <a:gd name="T7" fmla="*/ 294 h 606"/>
                <a:gd name="T8" fmla="*/ 539 w 789"/>
                <a:gd name="T9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606">
                  <a:moveTo>
                    <a:pt x="539" y="606"/>
                  </a:moveTo>
                  <a:cubicBezTo>
                    <a:pt x="789" y="458"/>
                    <a:pt x="789" y="458"/>
                    <a:pt x="789" y="458"/>
                  </a:cubicBezTo>
                  <a:cubicBezTo>
                    <a:pt x="630" y="186"/>
                    <a:pt x="336" y="3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29" y="296"/>
                    <a:pt x="430" y="421"/>
                    <a:pt x="539" y="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koppt-任意多边形"/>
            <p:cNvSpPr/>
            <p:nvPr/>
          </p:nvSpPr>
          <p:spPr bwMode="auto">
            <a:xfrm flipH="1">
              <a:off x="4152197" y="2486297"/>
              <a:ext cx="779015" cy="1922327"/>
            </a:xfrm>
            <a:custGeom>
              <a:avLst/>
              <a:gdLst>
                <a:gd name="T0" fmla="*/ 5 w 367"/>
                <a:gd name="T1" fmla="*/ 760 h 905"/>
                <a:gd name="T2" fmla="*/ 248 w 367"/>
                <a:gd name="T3" fmla="*/ 905 h 905"/>
                <a:gd name="T4" fmla="*/ 367 w 367"/>
                <a:gd name="T5" fmla="*/ 451 h 905"/>
                <a:gd name="T6" fmla="*/ 249 w 367"/>
                <a:gd name="T7" fmla="*/ 0 h 905"/>
                <a:gd name="T8" fmla="*/ 0 w 367"/>
                <a:gd name="T9" fmla="*/ 148 h 905"/>
                <a:gd name="T10" fmla="*/ 81 w 367"/>
                <a:gd name="T11" fmla="*/ 459 h 905"/>
                <a:gd name="T12" fmla="*/ 5 w 367"/>
                <a:gd name="T13" fmla="*/ 76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905">
                  <a:moveTo>
                    <a:pt x="5" y="760"/>
                  </a:moveTo>
                  <a:cubicBezTo>
                    <a:pt x="248" y="905"/>
                    <a:pt x="248" y="905"/>
                    <a:pt x="248" y="905"/>
                  </a:cubicBezTo>
                  <a:cubicBezTo>
                    <a:pt x="324" y="771"/>
                    <a:pt x="367" y="616"/>
                    <a:pt x="367" y="451"/>
                  </a:cubicBezTo>
                  <a:cubicBezTo>
                    <a:pt x="367" y="287"/>
                    <a:pt x="324" y="133"/>
                    <a:pt x="249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51" y="240"/>
                    <a:pt x="81" y="346"/>
                    <a:pt x="81" y="459"/>
                  </a:cubicBezTo>
                  <a:cubicBezTo>
                    <a:pt x="81" y="568"/>
                    <a:pt x="53" y="670"/>
                    <a:pt x="5" y="7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7" tIns="34288" rIns="68577" bIns="3428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koppt-图标"/>
            <p:cNvSpPr/>
            <p:nvPr/>
          </p:nvSpPr>
          <p:spPr bwMode="auto">
            <a:xfrm>
              <a:off x="5820233" y="3199254"/>
              <a:ext cx="596523" cy="520360"/>
            </a:xfrm>
            <a:custGeom>
              <a:avLst/>
              <a:gdLst>
                <a:gd name="connsiteX0" fmla="*/ 30651 w 596523"/>
                <a:gd name="connsiteY0" fmla="*/ 200138 h 520360"/>
                <a:gd name="connsiteX1" fmla="*/ 52424 w 596523"/>
                <a:gd name="connsiteY1" fmla="*/ 209010 h 520360"/>
                <a:gd name="connsiteX2" fmla="*/ 162343 w 596523"/>
                <a:gd name="connsiteY2" fmla="*/ 319060 h 520360"/>
                <a:gd name="connsiteX3" fmla="*/ 379856 w 596523"/>
                <a:gd name="connsiteY3" fmla="*/ 319060 h 520360"/>
                <a:gd name="connsiteX4" fmla="*/ 363579 w 596523"/>
                <a:gd name="connsiteY4" fmla="*/ 303006 h 520360"/>
                <a:gd name="connsiteX5" fmla="*/ 212229 w 596523"/>
                <a:gd name="connsiteY5" fmla="*/ 303006 h 520360"/>
                <a:gd name="connsiteX6" fmla="*/ 181579 w 596523"/>
                <a:gd name="connsiteY6" fmla="*/ 272378 h 520360"/>
                <a:gd name="connsiteX7" fmla="*/ 212229 w 596523"/>
                <a:gd name="connsiteY7" fmla="*/ 241539 h 520360"/>
                <a:gd name="connsiteX8" fmla="*/ 428262 w 596523"/>
                <a:gd name="connsiteY8" fmla="*/ 241539 h 520360"/>
                <a:gd name="connsiteX9" fmla="*/ 451303 w 596523"/>
                <a:gd name="connsiteY9" fmla="*/ 251889 h 520360"/>
                <a:gd name="connsiteX10" fmla="*/ 532897 w 596523"/>
                <a:gd name="connsiteY10" fmla="*/ 333423 h 520360"/>
                <a:gd name="connsiteX11" fmla="*/ 583629 w 596523"/>
                <a:gd name="connsiteY11" fmla="*/ 386441 h 520360"/>
                <a:gd name="connsiteX12" fmla="*/ 596523 w 596523"/>
                <a:gd name="connsiteY12" fmla="*/ 417914 h 520360"/>
                <a:gd name="connsiteX13" fmla="*/ 596523 w 596523"/>
                <a:gd name="connsiteY13" fmla="*/ 501350 h 520360"/>
                <a:gd name="connsiteX14" fmla="*/ 585531 w 596523"/>
                <a:gd name="connsiteY14" fmla="*/ 520360 h 520360"/>
                <a:gd name="connsiteX15" fmla="*/ 570523 w 596523"/>
                <a:gd name="connsiteY15" fmla="*/ 512122 h 520360"/>
                <a:gd name="connsiteX16" fmla="*/ 490832 w 596523"/>
                <a:gd name="connsiteY16" fmla="*/ 430166 h 520360"/>
                <a:gd name="connsiteX17" fmla="*/ 459547 w 596523"/>
                <a:gd name="connsiteY17" fmla="*/ 417070 h 520360"/>
                <a:gd name="connsiteX18" fmla="*/ 194050 w 596523"/>
                <a:gd name="connsiteY18" fmla="*/ 417070 h 520360"/>
                <a:gd name="connsiteX19" fmla="*/ 157904 w 596523"/>
                <a:gd name="connsiteY19" fmla="*/ 401227 h 520360"/>
                <a:gd name="connsiteX20" fmla="*/ 8879 w 596523"/>
                <a:gd name="connsiteY20" fmla="*/ 252312 h 520360"/>
                <a:gd name="connsiteX21" fmla="*/ 8879 w 596523"/>
                <a:gd name="connsiteY21" fmla="*/ 209010 h 520360"/>
                <a:gd name="connsiteX22" fmla="*/ 30651 w 596523"/>
                <a:gd name="connsiteY22" fmla="*/ 200138 h 520360"/>
                <a:gd name="connsiteX23" fmla="*/ 179414 w 596523"/>
                <a:gd name="connsiteY23" fmla="*/ 172212 h 520360"/>
                <a:gd name="connsiteX24" fmla="*/ 412288 w 596523"/>
                <a:gd name="connsiteY24" fmla="*/ 172212 h 520360"/>
                <a:gd name="connsiteX25" fmla="*/ 442929 w 596523"/>
                <a:gd name="connsiteY25" fmla="*/ 202654 h 520360"/>
                <a:gd name="connsiteX26" fmla="*/ 442929 w 596523"/>
                <a:gd name="connsiteY26" fmla="*/ 225538 h 520360"/>
                <a:gd name="connsiteX27" fmla="*/ 427926 w 596523"/>
                <a:gd name="connsiteY27" fmla="*/ 223018 h 520360"/>
                <a:gd name="connsiteX28" fmla="*/ 211958 w 596523"/>
                <a:gd name="connsiteY28" fmla="*/ 223018 h 520360"/>
                <a:gd name="connsiteX29" fmla="*/ 163143 w 596523"/>
                <a:gd name="connsiteY29" fmla="*/ 270885 h 520360"/>
                <a:gd name="connsiteX30" fmla="*/ 148773 w 596523"/>
                <a:gd name="connsiteY30" fmla="*/ 245272 h 520360"/>
                <a:gd name="connsiteX31" fmla="*/ 148773 w 596523"/>
                <a:gd name="connsiteY31" fmla="*/ 202654 h 520360"/>
                <a:gd name="connsiteX32" fmla="*/ 179414 w 596523"/>
                <a:gd name="connsiteY32" fmla="*/ 172212 h 520360"/>
                <a:gd name="connsiteX33" fmla="*/ 179414 w 596523"/>
                <a:gd name="connsiteY33" fmla="*/ 85641 h 520360"/>
                <a:gd name="connsiteX34" fmla="*/ 412288 w 596523"/>
                <a:gd name="connsiteY34" fmla="*/ 85641 h 520360"/>
                <a:gd name="connsiteX35" fmla="*/ 442929 w 596523"/>
                <a:gd name="connsiteY35" fmla="*/ 116529 h 520360"/>
                <a:gd name="connsiteX36" fmla="*/ 442929 w 596523"/>
                <a:gd name="connsiteY36" fmla="*/ 122707 h 520360"/>
                <a:gd name="connsiteX37" fmla="*/ 412288 w 596523"/>
                <a:gd name="connsiteY37" fmla="*/ 153595 h 520360"/>
                <a:gd name="connsiteX38" fmla="*/ 179414 w 596523"/>
                <a:gd name="connsiteY38" fmla="*/ 153595 h 520360"/>
                <a:gd name="connsiteX39" fmla="*/ 148773 w 596523"/>
                <a:gd name="connsiteY39" fmla="*/ 122707 h 520360"/>
                <a:gd name="connsiteX40" fmla="*/ 148773 w 596523"/>
                <a:gd name="connsiteY40" fmla="*/ 116529 h 520360"/>
                <a:gd name="connsiteX41" fmla="*/ 179414 w 596523"/>
                <a:gd name="connsiteY41" fmla="*/ 85641 h 520360"/>
                <a:gd name="connsiteX42" fmla="*/ 179414 w 596523"/>
                <a:gd name="connsiteY42" fmla="*/ 0 h 520360"/>
                <a:gd name="connsiteX43" fmla="*/ 412288 w 596523"/>
                <a:gd name="connsiteY43" fmla="*/ 0 h 520360"/>
                <a:gd name="connsiteX44" fmla="*/ 442929 w 596523"/>
                <a:gd name="connsiteY44" fmla="*/ 30465 h 520360"/>
                <a:gd name="connsiteX45" fmla="*/ 442929 w 596523"/>
                <a:gd name="connsiteY45" fmla="*/ 36558 h 520360"/>
                <a:gd name="connsiteX46" fmla="*/ 412288 w 596523"/>
                <a:gd name="connsiteY46" fmla="*/ 67023 h 520360"/>
                <a:gd name="connsiteX47" fmla="*/ 179414 w 596523"/>
                <a:gd name="connsiteY47" fmla="*/ 67023 h 520360"/>
                <a:gd name="connsiteX48" fmla="*/ 148773 w 596523"/>
                <a:gd name="connsiteY48" fmla="*/ 36558 h 520360"/>
                <a:gd name="connsiteX49" fmla="*/ 148773 w 596523"/>
                <a:gd name="connsiteY49" fmla="*/ 30465 h 520360"/>
                <a:gd name="connsiteX50" fmla="*/ 179414 w 596523"/>
                <a:gd name="connsiteY50" fmla="*/ 0 h 5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96523" h="520360">
                  <a:moveTo>
                    <a:pt x="30651" y="200138"/>
                  </a:moveTo>
                  <a:cubicBezTo>
                    <a:pt x="38472" y="200138"/>
                    <a:pt x="46293" y="203095"/>
                    <a:pt x="52424" y="209010"/>
                  </a:cubicBezTo>
                  <a:lnTo>
                    <a:pt x="162343" y="319060"/>
                  </a:lnTo>
                  <a:lnTo>
                    <a:pt x="379856" y="319060"/>
                  </a:lnTo>
                  <a:lnTo>
                    <a:pt x="363579" y="303006"/>
                  </a:lnTo>
                  <a:lnTo>
                    <a:pt x="212229" y="303006"/>
                  </a:lnTo>
                  <a:cubicBezTo>
                    <a:pt x="195318" y="303006"/>
                    <a:pt x="181579" y="289276"/>
                    <a:pt x="181579" y="272378"/>
                  </a:cubicBezTo>
                  <a:cubicBezTo>
                    <a:pt x="181579" y="255269"/>
                    <a:pt x="195318" y="241539"/>
                    <a:pt x="212229" y="241539"/>
                  </a:cubicBezTo>
                  <a:lnTo>
                    <a:pt x="428262" y="241539"/>
                  </a:lnTo>
                  <a:cubicBezTo>
                    <a:pt x="437352" y="241539"/>
                    <a:pt x="445384" y="245763"/>
                    <a:pt x="451303" y="251889"/>
                  </a:cubicBezTo>
                  <a:lnTo>
                    <a:pt x="532897" y="333423"/>
                  </a:lnTo>
                  <a:lnTo>
                    <a:pt x="583629" y="386441"/>
                  </a:lnTo>
                  <a:cubicBezTo>
                    <a:pt x="590816" y="393623"/>
                    <a:pt x="596523" y="407775"/>
                    <a:pt x="596523" y="417914"/>
                  </a:cubicBezTo>
                  <a:lnTo>
                    <a:pt x="596523" y="501350"/>
                  </a:lnTo>
                  <a:cubicBezTo>
                    <a:pt x="596523" y="513812"/>
                    <a:pt x="592296" y="520360"/>
                    <a:pt x="585531" y="520360"/>
                  </a:cubicBezTo>
                  <a:cubicBezTo>
                    <a:pt x="581304" y="520360"/>
                    <a:pt x="576230" y="517614"/>
                    <a:pt x="570523" y="512122"/>
                  </a:cubicBezTo>
                  <a:lnTo>
                    <a:pt x="490832" y="430166"/>
                  </a:lnTo>
                  <a:cubicBezTo>
                    <a:pt x="483645" y="422984"/>
                    <a:pt x="469693" y="417070"/>
                    <a:pt x="459547" y="417070"/>
                  </a:cubicBezTo>
                  <a:lnTo>
                    <a:pt x="194050" y="417070"/>
                  </a:lnTo>
                  <a:cubicBezTo>
                    <a:pt x="179676" y="417070"/>
                    <a:pt x="166782" y="410944"/>
                    <a:pt x="157904" y="401227"/>
                  </a:cubicBezTo>
                  <a:lnTo>
                    <a:pt x="8879" y="252312"/>
                  </a:lnTo>
                  <a:cubicBezTo>
                    <a:pt x="-2959" y="240483"/>
                    <a:pt x="-2959" y="221050"/>
                    <a:pt x="8879" y="209010"/>
                  </a:cubicBezTo>
                  <a:cubicBezTo>
                    <a:pt x="15009" y="203095"/>
                    <a:pt x="22830" y="200138"/>
                    <a:pt x="30651" y="200138"/>
                  </a:cubicBezTo>
                  <a:close/>
                  <a:moveTo>
                    <a:pt x="179414" y="172212"/>
                  </a:moveTo>
                  <a:lnTo>
                    <a:pt x="412288" y="172212"/>
                  </a:lnTo>
                  <a:cubicBezTo>
                    <a:pt x="429194" y="172212"/>
                    <a:pt x="442929" y="185858"/>
                    <a:pt x="442929" y="202654"/>
                  </a:cubicBezTo>
                  <a:lnTo>
                    <a:pt x="442929" y="225538"/>
                  </a:lnTo>
                  <a:cubicBezTo>
                    <a:pt x="438280" y="223858"/>
                    <a:pt x="433209" y="223018"/>
                    <a:pt x="427926" y="223018"/>
                  </a:cubicBezTo>
                  <a:lnTo>
                    <a:pt x="211958" y="223018"/>
                  </a:lnTo>
                  <a:cubicBezTo>
                    <a:pt x="185331" y="223018"/>
                    <a:pt x="163566" y="244432"/>
                    <a:pt x="163143" y="270885"/>
                  </a:cubicBezTo>
                  <a:cubicBezTo>
                    <a:pt x="154479" y="265427"/>
                    <a:pt x="148773" y="255979"/>
                    <a:pt x="148773" y="245272"/>
                  </a:cubicBezTo>
                  <a:lnTo>
                    <a:pt x="148773" y="202654"/>
                  </a:lnTo>
                  <a:cubicBezTo>
                    <a:pt x="148773" y="185858"/>
                    <a:pt x="162509" y="172212"/>
                    <a:pt x="179414" y="172212"/>
                  </a:cubicBezTo>
                  <a:close/>
                  <a:moveTo>
                    <a:pt x="179414" y="85641"/>
                  </a:moveTo>
                  <a:lnTo>
                    <a:pt x="412288" y="85641"/>
                  </a:lnTo>
                  <a:cubicBezTo>
                    <a:pt x="429194" y="85641"/>
                    <a:pt x="442929" y="99487"/>
                    <a:pt x="442929" y="116529"/>
                  </a:cubicBezTo>
                  <a:lnTo>
                    <a:pt x="442929" y="122707"/>
                  </a:lnTo>
                  <a:cubicBezTo>
                    <a:pt x="442929" y="139748"/>
                    <a:pt x="429194" y="153595"/>
                    <a:pt x="412288" y="153595"/>
                  </a:cubicBezTo>
                  <a:lnTo>
                    <a:pt x="179414" y="153595"/>
                  </a:lnTo>
                  <a:cubicBezTo>
                    <a:pt x="162509" y="153595"/>
                    <a:pt x="148773" y="139748"/>
                    <a:pt x="148773" y="122707"/>
                  </a:cubicBezTo>
                  <a:lnTo>
                    <a:pt x="148773" y="116529"/>
                  </a:lnTo>
                  <a:cubicBezTo>
                    <a:pt x="148773" y="99487"/>
                    <a:pt x="162509" y="85641"/>
                    <a:pt x="179414" y="85641"/>
                  </a:cubicBezTo>
                  <a:close/>
                  <a:moveTo>
                    <a:pt x="179414" y="0"/>
                  </a:moveTo>
                  <a:lnTo>
                    <a:pt x="412288" y="0"/>
                  </a:lnTo>
                  <a:cubicBezTo>
                    <a:pt x="429194" y="0"/>
                    <a:pt x="442929" y="13657"/>
                    <a:pt x="442929" y="30465"/>
                  </a:cubicBezTo>
                  <a:lnTo>
                    <a:pt x="442929" y="36558"/>
                  </a:lnTo>
                  <a:cubicBezTo>
                    <a:pt x="442929" y="53366"/>
                    <a:pt x="429194" y="67023"/>
                    <a:pt x="412288" y="67023"/>
                  </a:cubicBezTo>
                  <a:lnTo>
                    <a:pt x="179414" y="67023"/>
                  </a:lnTo>
                  <a:cubicBezTo>
                    <a:pt x="162509" y="67023"/>
                    <a:pt x="148773" y="53366"/>
                    <a:pt x="148773" y="36558"/>
                  </a:cubicBezTo>
                  <a:lnTo>
                    <a:pt x="148773" y="30465"/>
                  </a:lnTo>
                  <a:cubicBezTo>
                    <a:pt x="148773" y="13657"/>
                    <a:pt x="162509" y="0"/>
                    <a:pt x="179414" y="0"/>
                  </a:cubicBezTo>
                  <a:close/>
                </a:path>
              </a:pathLst>
            </a:custGeom>
            <a:solidFill>
              <a:srgbClr val="DDDDD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koppt-图标"/>
            <p:cNvSpPr>
              <a:spLocks noEditPoints="1"/>
            </p:cNvSpPr>
            <p:nvPr/>
          </p:nvSpPr>
          <p:spPr bwMode="auto">
            <a:xfrm>
              <a:off x="5939643" y="4089471"/>
              <a:ext cx="359786" cy="28213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koppt-图标"/>
            <p:cNvSpPr/>
            <p:nvPr/>
          </p:nvSpPr>
          <p:spPr bwMode="auto">
            <a:xfrm>
              <a:off x="6685232" y="2936236"/>
              <a:ext cx="287380" cy="369868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koppt-图标"/>
            <p:cNvSpPr>
              <a:spLocks noChangeArrowheads="1"/>
            </p:cNvSpPr>
            <p:nvPr/>
          </p:nvSpPr>
          <p:spPr bwMode="auto">
            <a:xfrm rot="16200000">
              <a:off x="5222152" y="2974300"/>
              <a:ext cx="349398" cy="293742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535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koppt-文本框"/>
            <p:cNvSpPr/>
            <p:nvPr/>
          </p:nvSpPr>
          <p:spPr>
            <a:xfrm>
              <a:off x="905287" y="1268760"/>
              <a:ext cx="3550322" cy="1345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为产业创造价值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通过文旅产业和信息技术深度融合、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集成服务，实现产业链智能协同，助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推文旅产业供给侧改革和升级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koppt-文本框"/>
            <p:cNvSpPr/>
            <p:nvPr/>
          </p:nvSpPr>
          <p:spPr>
            <a:xfrm>
              <a:off x="783202" y="2760382"/>
              <a:ext cx="3312367" cy="132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盈利模式丰富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产业链垂直整合带来的利润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供应链金融、大数据应用利润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服务集成带来的渠道入口利润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koppt-文本框"/>
            <p:cNvSpPr/>
            <p:nvPr/>
          </p:nvSpPr>
          <p:spPr>
            <a:xfrm>
              <a:off x="905287" y="4339087"/>
              <a:ext cx="3550322" cy="1345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源头采购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蓝源资本已发起众多产业级平台，对接上游顶级供应商，提供更低成本、更好品质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koppt-文本框"/>
            <p:cNvSpPr/>
            <p:nvPr/>
          </p:nvSpPr>
          <p:spPr>
            <a:xfrm>
              <a:off x="7695969" y="1268760"/>
              <a:ext cx="3403061" cy="1027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客户粘性高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全产业链、多平台智能协同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合伙人机制绑定上下游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koppt-文本框"/>
            <p:cNvSpPr/>
            <p:nvPr/>
          </p:nvSpPr>
          <p:spPr>
            <a:xfrm>
              <a:off x="8128017" y="2760382"/>
              <a:ext cx="3240360" cy="132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丰富的产业资源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平台股东均具有丰富的资源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合伙人机制汇聚更多资源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众字辈将提供庞大产品的销售渠道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koppt-文本框"/>
            <p:cNvSpPr/>
            <p:nvPr/>
          </p:nvSpPr>
          <p:spPr>
            <a:xfrm>
              <a:off x="7767977" y="4339087"/>
              <a:ext cx="3475069" cy="132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高效协同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众多成功模式借鉴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专业顾问全程指导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多平台协同降低风险、提升利润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01"/>
            <p:cNvSpPr/>
            <p:nvPr/>
          </p:nvSpPr>
          <p:spPr>
            <a:xfrm>
              <a:off x="4178997" y="3185850"/>
              <a:ext cx="62709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7" name="02"/>
            <p:cNvSpPr/>
            <p:nvPr/>
          </p:nvSpPr>
          <p:spPr>
            <a:xfrm>
              <a:off x="4948235" y="1867953"/>
              <a:ext cx="62709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8" name="04"/>
            <p:cNvSpPr/>
            <p:nvPr/>
          </p:nvSpPr>
          <p:spPr>
            <a:xfrm>
              <a:off x="7420742" y="3185850"/>
              <a:ext cx="62709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04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29" name="03"/>
            <p:cNvSpPr/>
            <p:nvPr/>
          </p:nvSpPr>
          <p:spPr>
            <a:xfrm>
              <a:off x="6657485" y="1867953"/>
              <a:ext cx="62709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30" name="05"/>
            <p:cNvSpPr/>
            <p:nvPr/>
          </p:nvSpPr>
          <p:spPr>
            <a:xfrm>
              <a:off x="6655595" y="4503117"/>
              <a:ext cx="62709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05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31" name="06"/>
            <p:cNvSpPr/>
            <p:nvPr/>
          </p:nvSpPr>
          <p:spPr>
            <a:xfrm>
              <a:off x="4953862" y="4507528"/>
              <a:ext cx="62709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+mn-ea"/>
                  <a:cs typeface="+mn-cs"/>
                </a:rPr>
                <a:t>06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28" y="405663"/>
            <a:ext cx="6397590" cy="668485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、文旅产业平台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总体优势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74092-5E29-4509-874E-D3573DA4C223}" type="datetime5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24C920-23A3-4416-AB8F-D33AD14DD1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6" name="图片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407574" y="450874"/>
            <a:ext cx="1833144" cy="432048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35" name="直角三角形 3"/>
          <p:cNvSpPr/>
          <p:nvPr/>
        </p:nvSpPr>
        <p:spPr>
          <a:xfrm rot="5400000">
            <a:off x="104761" y="119494"/>
            <a:ext cx="274602" cy="273014"/>
          </a:xfrm>
          <a:prstGeom prst="rtTriangle">
            <a:avLst/>
          </a:prstGeom>
          <a:solidFill>
            <a:srgbClr val="0176AB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fade/>
  </p:transition>
</p:sld>
</file>

<file path=ppt/tags/tag1.xml><?xml version="1.0" encoding="utf-8"?>
<p:tagLst xmlns:p="http://schemas.openxmlformats.org/presentationml/2006/main">
  <p:tag name="KSO_WPP_MARK_KEY" val="2b7f1381-3e4c-47b0-9d94-d599ec0fc7cc"/>
  <p:tag name="COMMONDATA" val="eyJoZGlkIjoiYTgzODJiZjg0ODEyNzcwMTI0OTM4ZTYwZDIwMzcxM2QifQ=="/>
</p:tagLst>
</file>

<file path=ppt/theme/theme1.xml><?xml version="1.0" encoding="utf-8"?>
<a:theme xmlns:a="http://schemas.openxmlformats.org/drawingml/2006/main" name="1_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_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WPS 演示</Application>
  <PresentationFormat>自定义</PresentationFormat>
  <Paragraphs>307</Paragraphs>
  <Slides>10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40" baseType="lpstr">
      <vt:lpstr>Arial</vt:lpstr>
      <vt:lpstr>宋体</vt:lpstr>
      <vt:lpstr>Wingdings</vt:lpstr>
      <vt:lpstr>Verdana</vt:lpstr>
      <vt:lpstr>Calibri</vt:lpstr>
      <vt:lpstr>微软雅黑</vt:lpstr>
      <vt:lpstr>Calibri</vt:lpstr>
      <vt:lpstr>Calibri Light</vt:lpstr>
      <vt:lpstr>思源黑体 Bold</vt:lpstr>
      <vt:lpstr>黑体</vt:lpstr>
      <vt:lpstr>Impact</vt:lpstr>
      <vt:lpstr>PingFang SC</vt:lpstr>
      <vt:lpstr>Segoe Print</vt:lpstr>
      <vt:lpstr>Times New Roman</vt:lpstr>
      <vt:lpstr>Arial Unicode MS</vt:lpstr>
      <vt:lpstr>Verdana</vt:lpstr>
      <vt:lpstr>Cambria</vt:lpstr>
      <vt:lpstr>Arial</vt:lpstr>
      <vt:lpstr>Helvetica</vt:lpstr>
      <vt:lpstr>ITC Avant Garde Std Bk</vt:lpstr>
      <vt:lpstr>Century Gothic</vt:lpstr>
      <vt:lpstr>Cordia New</vt:lpstr>
      <vt:lpstr>华文黑体</vt:lpstr>
      <vt:lpstr>Gulim</vt:lpstr>
      <vt:lpstr>Franklin Gothic Book</vt:lpstr>
      <vt:lpstr>华文行楷</vt:lpstr>
      <vt:lpstr>1_</vt:lpstr>
      <vt:lpstr>1</vt:lpstr>
      <vt:lpstr>1_1_</vt:lpstr>
      <vt:lpstr>2_1</vt:lpstr>
      <vt:lpstr>PowerPoint 演示文稿</vt:lpstr>
      <vt:lpstr>1.3、 产业痛点</vt:lpstr>
      <vt:lpstr>1.6、 解决的思路</vt:lpstr>
      <vt:lpstr>PowerPoint 演示文稿</vt:lpstr>
      <vt:lpstr>2.6  建设“十个一”工程，打造新经济</vt:lpstr>
      <vt:lpstr>PowerPoint 演示文稿</vt:lpstr>
      <vt:lpstr>PowerPoint 演示文稿</vt:lpstr>
      <vt:lpstr>PowerPoint 演示文稿</vt:lpstr>
      <vt:lpstr>3.7、文旅产业平台----总体优势</vt:lpstr>
      <vt:lpstr>3.8、文旅产业平台----跨业协同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thinkpad</dc:creator>
  <cp:lastModifiedBy>为中华之崛起而学习</cp:lastModifiedBy>
  <cp:revision>1074</cp:revision>
  <dcterms:created xsi:type="dcterms:W3CDTF">2018-11-10T12:55:00Z</dcterms:created>
  <dcterms:modified xsi:type="dcterms:W3CDTF">2022-07-11T07:49:41Z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C9E01324964C47EAA9B4238870816F8E</vt:lpwstr>
  </property>
</Properties>
</file>